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563" r:id="rId2"/>
    <p:sldId id="549" r:id="rId3"/>
    <p:sldId id="523" r:id="rId4"/>
    <p:sldId id="562" r:id="rId5"/>
    <p:sldId id="524" r:id="rId6"/>
    <p:sldId id="553" r:id="rId7"/>
    <p:sldId id="554" r:id="rId8"/>
    <p:sldId id="555" r:id="rId9"/>
    <p:sldId id="556" r:id="rId10"/>
    <p:sldId id="557" r:id="rId11"/>
    <p:sldId id="542" r:id="rId12"/>
  </p:sldIdLst>
  <p:sldSz cx="9144000" cy="6858000" type="screen4x3"/>
  <p:notesSz cx="7010400" cy="9236075"/>
  <p:custDataLst>
    <p:tags r:id="rId1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37">
          <p15:clr>
            <a:srgbClr val="A4A3A4"/>
          </p15:clr>
        </p15:guide>
        <p15:guide id="2" orient="horz" pos="3732">
          <p15:clr>
            <a:srgbClr val="A4A3A4"/>
          </p15:clr>
        </p15:guide>
        <p15:guide id="3" pos="2895">
          <p15:clr>
            <a:srgbClr val="A4A3A4"/>
          </p15:clr>
        </p15:guide>
        <p15:guide id="4" pos="40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ardorff" initials="a" lastIdx="11" clrIdx="0"/>
  <p:cmAuthor id="1" name="Chuck Holland" initials="CH" lastIdx="21" clrIdx="1">
    <p:extLst/>
  </p:cmAuthor>
  <p:cmAuthor id="2" name="Tina Zietzke" initials="TZ" lastIdx="7" clrIdx="2">
    <p:extLst/>
  </p:cmAuthor>
  <p:cmAuthor id="3" name="Dan Piacquadio" initials="DP" lastIdx="1" clrIdx="3"/>
  <p:cmAuthor id="4" name="Denise Freeman" initials="DF" lastIdx="1" clrIdx="4">
    <p:extLst>
      <p:ext uri="{19B8F6BF-5375-455C-9EA6-DF929625EA0E}">
        <p15:presenceInfo xmlns:p15="http://schemas.microsoft.com/office/powerpoint/2012/main" userId="S-1-5-21-117609710-1390067357-725345543-1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D4F"/>
    <a:srgbClr val="00B0F0"/>
    <a:srgbClr val="CAE3FA"/>
    <a:srgbClr val="167AD4"/>
    <a:srgbClr val="2B8FE9"/>
    <a:srgbClr val="062440"/>
    <a:srgbClr val="09345B"/>
    <a:srgbClr val="0F5493"/>
    <a:srgbClr val="86BFF2"/>
    <a:srgbClr val="126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78080" autoAdjust="0"/>
  </p:normalViewPr>
  <p:slideViewPr>
    <p:cSldViewPr snapToGrid="0" showGuides="1">
      <p:cViewPr varScale="1">
        <p:scale>
          <a:sx n="69" d="100"/>
          <a:sy n="69" d="100"/>
        </p:scale>
        <p:origin x="2059" y="77"/>
      </p:cViewPr>
      <p:guideLst>
        <p:guide orient="horz" pos="537"/>
        <p:guide orient="horz" pos="3732"/>
        <p:guide pos="2895"/>
        <p:guide pos="40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4936"/>
    </p:cViewPr>
  </p:sorterViewPr>
  <p:notesViewPr>
    <p:cSldViewPr snapToGrid="0">
      <p:cViewPr varScale="1">
        <p:scale>
          <a:sx n="49" d="100"/>
          <a:sy n="49" d="100"/>
        </p:scale>
        <p:origin x="2188" y="6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6DDCD-100D-4C76-A84B-0D60E729860F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CDCF2-D680-4ECE-916B-2438BA438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0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F76C251-D249-4A6E-BA93-7D322471D598}" type="datetimeFigureOut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2047C1D-A9DB-4FB2-A491-0CB0C8EB2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73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047C1D-A9DB-4FB2-A491-0CB0C8EB2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99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0831" indent="-2733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3585" indent="-2187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1019" indent="-2187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68453" indent="-2187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5887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3321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0754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18188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554084-BB04-428A-8AF8-F5E4252DC0F8}" type="slidenum">
              <a:rPr lang="en-US" smtClean="0"/>
              <a:pPr eaLnBrk="1" hangingPunct="1"/>
              <a:t>11</a:t>
            </a:fld>
            <a:endParaRPr lang="en-US" dirty="0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936566" y="8771829"/>
            <a:ext cx="3012002" cy="4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08" tIns="45804" rIns="91608" bIns="4580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466A618-963F-437D-9F1A-0AF743E6ED0C}" type="slidenum">
              <a:rPr lang="en-US" sz="1300"/>
              <a:pPr algn="r" eaLnBrk="1" hangingPunct="1"/>
              <a:t>11</a:t>
            </a:fld>
            <a:endParaRPr lang="en-US" sz="1300" dirty="0"/>
          </a:p>
        </p:txBody>
      </p:sp>
      <p:sp>
        <p:nvSpPr>
          <p:cNvPr id="54276" name="Rectangle 7"/>
          <p:cNvSpPr txBox="1">
            <a:spLocks noGrp="1" noChangeArrowheads="1"/>
          </p:cNvSpPr>
          <p:nvPr/>
        </p:nvSpPr>
        <p:spPr bwMode="auto">
          <a:xfrm>
            <a:off x="3936566" y="8771829"/>
            <a:ext cx="3012002" cy="4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08" tIns="45804" rIns="91608" bIns="4580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B6E533-9476-4033-A6DC-210E468F3A36}" type="slidenum">
              <a:rPr lang="en-US" sz="1300"/>
              <a:pPr algn="r" eaLnBrk="1" hangingPunct="1"/>
              <a:t>11</a:t>
            </a:fld>
            <a:endParaRPr lang="en-US" sz="1300" dirty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33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0831" indent="-2733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3585" indent="-2187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1019" indent="-2187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68453" indent="-2187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05887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3321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0754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18188" indent="-2187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12C730-A8E4-4D22-92EB-73D34D0296B2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936566" y="8771829"/>
            <a:ext cx="3012002" cy="4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08" tIns="45804" rIns="91608" bIns="4580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D50E685-8AA1-4AFC-8E99-82B4E4063562}" type="slidenum">
              <a:rPr lang="en-US" sz="1300"/>
              <a:pPr algn="r" eaLnBrk="1" hangingPunct="1"/>
              <a:t>3</a:t>
            </a:fld>
            <a:endParaRPr lang="en-US" sz="1300" dirty="0"/>
          </a:p>
        </p:txBody>
      </p:sp>
      <p:sp>
        <p:nvSpPr>
          <p:cNvPr id="36868" name="Rectangle 7"/>
          <p:cNvSpPr txBox="1">
            <a:spLocks noGrp="1" noChangeArrowheads="1"/>
          </p:cNvSpPr>
          <p:nvPr/>
        </p:nvSpPr>
        <p:spPr bwMode="auto">
          <a:xfrm>
            <a:off x="3936566" y="8771829"/>
            <a:ext cx="3012002" cy="4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08" tIns="45804" rIns="91608" bIns="4580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2707308-6DF0-4E38-A4AD-29C109FED9A8}" type="slidenum">
              <a:rPr lang="en-US" sz="1300"/>
              <a:pPr algn="r" eaLnBrk="1" hangingPunct="1"/>
              <a:t>3</a:t>
            </a:fld>
            <a:endParaRPr lang="en-US" sz="1300" dirty="0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1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047C1D-A9DB-4FB2-A491-0CB0C8EB2C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0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14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1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4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1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78772" indent="-26106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44265" indent="-2088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61970" indent="-2088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79676" indent="-2088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97382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1508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2793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50497" indent="-20885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A2EB3-0F03-4EB5-BA5C-20A52E5CDD4F}" type="slidenum">
              <a:rPr 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690530" y="8354124"/>
            <a:ext cx="2823752" cy="4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6" tIns="43738" rIns="87476" bIns="4373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F3B844C-92F8-46AD-9193-6AA2818569CE}" type="slidenum">
              <a:rPr 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0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8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5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Pr>
        <a:gradFill flip="none" rotWithShape="1">
          <a:gsLst>
            <a:gs pos="0">
              <a:srgbClr val="469DEC"/>
            </a:gs>
            <a:gs pos="24000">
              <a:srgbClr val="1264AE"/>
            </a:gs>
            <a:gs pos="38000">
              <a:srgbClr val="0F5493"/>
            </a:gs>
            <a:gs pos="73000">
              <a:srgbClr val="082E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1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37FF8-F5A1-4B15-9195-32D8A5121DA7}" type="datetime1">
              <a:rPr lang="de-DE" noProof="0" smtClean="0"/>
              <a:pPr/>
              <a:t>10.10.2017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8734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C1E638-3F78-4E0D-883A-B278700C48C0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noProof="0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6423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737FF8-F5A1-4B15-9195-32D8A5121DA7}" type="datetime1">
              <a:rPr lang="de-DE" smtClean="0">
                <a:solidFill>
                  <a:srgbClr val="000000"/>
                </a:solidFill>
              </a:rPr>
              <a:pPr/>
              <a:t>10.10.2017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8734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C1E638-3F78-4E0D-883A-B278700C48C0}" type="slidenum">
              <a:rPr lang="de-DE" smtClean="0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noProof="0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1897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herapeuticsinc.com/images/logo_header.gif"/>
          <p:cNvPicPr>
            <a:picLocks noChangeAspect="1" noChangeArrowheads="1"/>
          </p:cNvPicPr>
          <p:nvPr userDrawn="1"/>
        </p:nvPicPr>
        <p:blipFill>
          <a:blip r:embed="rId2" cstate="print"/>
          <a:srcRect l="5991" t="3340" r="47822"/>
          <a:stretch>
            <a:fillRect/>
          </a:stretch>
        </p:blipFill>
        <p:spPr bwMode="auto">
          <a:xfrm>
            <a:off x="198571" y="5824868"/>
            <a:ext cx="1264474" cy="7443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863"/>
            <a:ext cx="7369387" cy="1000125"/>
          </a:xfrm>
        </p:spPr>
        <p:txBody>
          <a:bodyPr/>
          <a:lstStyle>
            <a:lvl1pPr marL="228600">
              <a:lnSpc>
                <a:spcPct val="100000"/>
              </a:lnSpc>
              <a:spcBef>
                <a:spcPts val="0"/>
              </a:spcBef>
              <a:tabLst>
                <a:tab pos="1030288" algn="l"/>
              </a:tabLst>
              <a:defRPr sz="1800" b="1">
                <a:latin typeface="Gill Sans MT" pitchFamily="34" charset="0"/>
              </a:defRPr>
            </a:lvl1pPr>
          </a:lstStyle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b="0" dirty="0" smtClean="0"/>
              <a:t>Description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0" y="995423"/>
            <a:ext cx="9144000" cy="11574"/>
          </a:xfrm>
          <a:prstGeom prst="line">
            <a:avLst/>
          </a:prstGeom>
          <a:ln w="19050" cap="sq" cmpd="sng">
            <a:solidFill>
              <a:srgbClr val="3D5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822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863"/>
            <a:ext cx="7369387" cy="1000125"/>
          </a:xfrm>
        </p:spPr>
        <p:txBody>
          <a:bodyPr/>
          <a:lstStyle>
            <a:lvl1pPr marL="228600">
              <a:lnSpc>
                <a:spcPct val="100000"/>
              </a:lnSpc>
              <a:spcBef>
                <a:spcPts val="0"/>
              </a:spcBef>
              <a:tabLst>
                <a:tab pos="1030288" algn="l"/>
              </a:tabLst>
              <a:defRPr sz="1800" b="1">
                <a:latin typeface="Gill Sans MT" pitchFamily="34" charset="0"/>
              </a:defRPr>
            </a:lvl1pPr>
          </a:lstStyle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b="0" dirty="0" smtClean="0"/>
              <a:t>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6781803" y="6434666"/>
            <a:ext cx="20912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cap="small" baseline="0" dirty="0" smtClean="0">
                <a:solidFill>
                  <a:srgbClr val="86BFF2"/>
                </a:solidFill>
                <a:latin typeface="Gill Sans MT" panose="020B0502020104020203" pitchFamily="34" charset="0"/>
              </a:rPr>
              <a:t>Confidential</a:t>
            </a:r>
            <a:endParaRPr lang="en-US" sz="1050" cap="small" baseline="0" dirty="0">
              <a:solidFill>
                <a:srgbClr val="86BFF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147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849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62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04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70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1264AE"/>
            </a:gs>
            <a:gs pos="58000">
              <a:srgbClr val="082E50">
                <a:lumMod val="99000"/>
              </a:srgb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367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285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dirty="0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4114800" y="5867400"/>
            <a:ext cx="184150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1000" dirty="0" smtClean="0">
              <a:solidFill>
                <a:srgbClr val="FFFF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035" name="Rectangle 2"/>
          <p:cNvSpPr>
            <a:spLocks noChangeArrowheads="1"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en-US" sz="3600" dirty="0" smtClean="0">
              <a:solidFill>
                <a:srgbClr val="9BCDFF"/>
              </a:solidFill>
              <a:cs typeface="+mn-cs"/>
            </a:endParaRP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6699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37" name="Freeform 7"/>
          <p:cNvSpPr>
            <a:spLocks/>
          </p:cNvSpPr>
          <p:nvPr userDrawn="1"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dirty="0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39" name="Text Box 11"/>
          <p:cNvSpPr txBox="1">
            <a:spLocks noChangeArrowheads="1"/>
          </p:cNvSpPr>
          <p:nvPr userDrawn="1"/>
        </p:nvSpPr>
        <p:spPr bwMode="auto">
          <a:xfrm>
            <a:off x="4114800" y="5867400"/>
            <a:ext cx="184150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sz="1000" dirty="0" smtClean="0">
              <a:solidFill>
                <a:srgbClr val="FFFF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2" name="Title 3"/>
          <p:cNvSpPr txBox="1">
            <a:spLocks/>
          </p:cNvSpPr>
          <p:nvPr userDrawn="1"/>
        </p:nvSpPr>
        <p:spPr bwMode="auto">
          <a:xfrm>
            <a:off x="-1" y="6171674"/>
            <a:ext cx="9144001" cy="687390"/>
          </a:xfrm>
          <a:prstGeom prst="rect">
            <a:avLst/>
          </a:prstGeom>
          <a:gradFill flip="none" rotWithShape="1">
            <a:gsLst>
              <a:gs pos="24000">
                <a:srgbClr val="469DEC">
                  <a:lumMod val="73000"/>
                  <a:alpha val="73000"/>
                </a:srgbClr>
              </a:gs>
              <a:gs pos="71000">
                <a:srgbClr val="0C4172">
                  <a:lumMod val="69000"/>
                </a:srgbClr>
              </a:gs>
              <a:gs pos="55000">
                <a:srgbClr val="0F5493"/>
              </a:gs>
              <a:gs pos="7000">
                <a:schemeClr val="tx1"/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BCD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endParaRPr lang="en-US" sz="2000" b="1" kern="1200" dirty="0">
              <a:solidFill>
                <a:schemeClr val="tx1"/>
              </a:solidFill>
              <a:effectLst>
                <a:outerShdw blurRad="190500" algn="ctr" rotWithShape="0">
                  <a:prstClr val="black">
                    <a:alpha val="50000"/>
                  </a:prstClr>
                </a:outerShdw>
              </a:effectLst>
              <a:latin typeface="Gill Sans MT" pitchFamily="34" charset="0"/>
              <a:ea typeface="+mn-ea"/>
              <a:cs typeface="Calibri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2" y="6290269"/>
            <a:ext cx="1018622" cy="449649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 bwMode="auto">
          <a:xfrm>
            <a:off x="0" y="6163742"/>
            <a:ext cx="9144000" cy="0"/>
          </a:xfrm>
          <a:prstGeom prst="line">
            <a:avLst/>
          </a:prstGeom>
          <a:noFill/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 userDrawn="1"/>
        </p:nvSpPr>
        <p:spPr>
          <a:xfrm>
            <a:off x="7391400" y="6426200"/>
            <a:ext cx="147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cap="small" baseline="0" dirty="0" smtClean="0">
                <a:solidFill>
                  <a:srgbClr val="2B8FE9"/>
                </a:solidFill>
                <a:latin typeface="Gill Sans MT" panose="020B0502020104020203" pitchFamily="34" charset="0"/>
              </a:rPr>
              <a:t>Confidential</a:t>
            </a:r>
            <a:endParaRPr lang="en-US" sz="1100" cap="small" baseline="0" dirty="0">
              <a:solidFill>
                <a:srgbClr val="2B8FE9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649135" y="6426200"/>
            <a:ext cx="1913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B842C6E-4D7E-4E44-9637-B3ABD69F4855}" type="slidenum">
              <a:rPr lang="en-US" sz="1200" smtClean="0">
                <a:solidFill>
                  <a:srgbClr val="86BF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pPr algn="ctr"/>
              <a:t>‹#›</a:t>
            </a:fld>
            <a:endParaRPr lang="en-US" sz="1200" dirty="0">
              <a:solidFill>
                <a:srgbClr val="86BF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918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739" r:id="rId14"/>
    <p:sldLayoutId id="2147483679" r:id="rId15"/>
    <p:sldLayoutId id="2147483722" r:id="rId16"/>
    <p:sldLayoutId id="2147483723" r:id="rId17"/>
    <p:sldLayoutId id="2147483740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BCD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SzPct val="8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SzPct val="6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SzPct val="6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SzPct val="6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SzPct val="6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SzPct val="6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Biocom CRO Presents: Concept to Commercial: A Clinical and Regulatory Outlook</a:t>
            </a:r>
            <a:r>
              <a:rPr lang="en-US" altLang="en-US" sz="4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altLang="en-US" sz="4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1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ctrTitle"/>
          </p:nvPr>
        </p:nvSpPr>
        <p:spPr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Questions?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for your time this morning</a:t>
            </a:r>
            <a:endParaRPr lang="en-US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9842" y="1006997"/>
            <a:ext cx="8624158" cy="44932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rgbClr val="FFFFFF"/>
              </a:solidFill>
            </a:endParaRPr>
          </a:p>
          <a:p>
            <a:pPr lvl="1">
              <a:spcBef>
                <a:spcPct val="35000"/>
              </a:spcBef>
              <a:buClr>
                <a:srgbClr val="669900"/>
              </a:buClr>
              <a:defRPr/>
            </a:pPr>
            <a:endParaRPr lang="en-US" sz="2200" dirty="0" smtClean="0">
              <a:solidFill>
                <a:srgbClr val="FFFFFF"/>
              </a:solidFill>
            </a:endParaRPr>
          </a:p>
          <a:p>
            <a:pPr lvl="1">
              <a:spcBef>
                <a:spcPct val="35000"/>
              </a:spcBef>
              <a:buClr>
                <a:srgbClr val="669900"/>
              </a:buClr>
              <a:defRPr/>
            </a:pPr>
            <a:endParaRPr lang="en-US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87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215900" y="441325"/>
            <a:ext cx="3619500" cy="495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7651" name="Picture 9" descr="P50400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13" y="344488"/>
            <a:ext cx="4111625" cy="5481637"/>
          </a:xfrm>
          <a:prstGeom prst="rect">
            <a:avLst/>
          </a:prstGeom>
          <a:noFill/>
          <a:ln>
            <a:noFill/>
          </a:ln>
          <a:effectLst>
            <a:outerShdw dist="63500" dir="2700000" algn="ctr" rotWithShape="0">
              <a:srgbClr val="082D4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11"/>
          <p:cNvSpPr>
            <a:spLocks noChangeArrowheads="1"/>
          </p:cNvSpPr>
          <p:nvPr/>
        </p:nvSpPr>
        <p:spPr bwMode="auto">
          <a:xfrm>
            <a:off x="303213" y="3672756"/>
            <a:ext cx="3171825" cy="14619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100" dirty="0">
                <a:solidFill>
                  <a:srgbClr val="B4DEFF"/>
                </a:solidFill>
              </a:rPr>
              <a:t>Therapeutics Incorporated </a:t>
            </a:r>
            <a:br>
              <a:rPr lang="en-US" sz="1100" dirty="0">
                <a:solidFill>
                  <a:srgbClr val="B4DEFF"/>
                </a:solidFill>
              </a:rPr>
            </a:br>
            <a:r>
              <a:rPr lang="en-US" sz="1100" dirty="0">
                <a:solidFill>
                  <a:srgbClr val="B4DEFF"/>
                </a:solidFill>
              </a:rPr>
              <a:t>9025 Balboa Avenue, Suite 100 </a:t>
            </a:r>
            <a:br>
              <a:rPr lang="en-US" sz="1100" dirty="0">
                <a:solidFill>
                  <a:srgbClr val="B4DEFF"/>
                </a:solidFill>
              </a:rPr>
            </a:br>
            <a:r>
              <a:rPr lang="en-US" sz="1100" dirty="0">
                <a:solidFill>
                  <a:srgbClr val="B4DEFF"/>
                </a:solidFill>
              </a:rPr>
              <a:t>San Diego, CA 92123 </a:t>
            </a:r>
            <a:br>
              <a:rPr lang="en-US" sz="1100" dirty="0">
                <a:solidFill>
                  <a:srgbClr val="B4DEFF"/>
                </a:solidFill>
              </a:rPr>
            </a:br>
            <a:r>
              <a:rPr lang="en-US" sz="1100" dirty="0">
                <a:solidFill>
                  <a:srgbClr val="B4DEFF"/>
                </a:solidFill>
              </a:rPr>
              <a:t>Office: 858-571-1800, </a:t>
            </a:r>
            <a:r>
              <a:rPr lang="en-US" sz="1100" dirty="0" smtClean="0">
                <a:solidFill>
                  <a:srgbClr val="B4DEFF"/>
                </a:solidFill>
              </a:rPr>
              <a:t>x152</a:t>
            </a:r>
            <a:r>
              <a:rPr lang="en-US" sz="1100" dirty="0">
                <a:solidFill>
                  <a:srgbClr val="B4DEFF"/>
                </a:solidFill>
              </a:rPr>
              <a:t/>
            </a:r>
            <a:br>
              <a:rPr lang="en-US" sz="1100" dirty="0">
                <a:solidFill>
                  <a:srgbClr val="B4DEFF"/>
                </a:solidFill>
              </a:rPr>
            </a:br>
            <a:r>
              <a:rPr lang="en-US" sz="1100" dirty="0">
                <a:solidFill>
                  <a:srgbClr val="B4DEFF"/>
                </a:solidFill>
              </a:rPr>
              <a:t>Fax: 858-571-1234 </a:t>
            </a:r>
            <a:br>
              <a:rPr lang="en-US" sz="1100" dirty="0">
                <a:solidFill>
                  <a:srgbClr val="B4DEFF"/>
                </a:solidFill>
              </a:rPr>
            </a:br>
            <a:endParaRPr lang="en-US" sz="1100" dirty="0">
              <a:solidFill>
                <a:srgbClr val="B4DEFF"/>
              </a:solidFill>
            </a:endParaRPr>
          </a:p>
          <a:p>
            <a:endParaRPr lang="en-US" sz="1100" dirty="0"/>
          </a:p>
          <a:p>
            <a:r>
              <a:rPr lang="en-US" sz="1200" u="sng" dirty="0">
                <a:solidFill>
                  <a:srgbClr val="BDDEFF"/>
                </a:solidFill>
              </a:rPr>
              <a:t>www.therapeuticsinc.com</a:t>
            </a:r>
            <a:r>
              <a:rPr lang="en-US" sz="1200" dirty="0"/>
              <a:t> </a:t>
            </a:r>
          </a:p>
        </p:txBody>
      </p:sp>
      <p:sp>
        <p:nvSpPr>
          <p:cNvPr id="5" name="Rectangle 5"/>
          <p:cNvSpPr txBox="1">
            <a:spLocks noRot="1" noChangeArrowheads="1"/>
          </p:cNvSpPr>
          <p:nvPr/>
        </p:nvSpPr>
        <p:spPr bwMode="auto">
          <a:xfrm>
            <a:off x="584200" y="1663700"/>
            <a:ext cx="2628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2850"/>
            </a:outerShdw>
          </a:effectLst>
        </p:spPr>
        <p:txBody>
          <a:bodyPr anchor="ctr"/>
          <a:lstStyle/>
          <a:p>
            <a:pPr>
              <a:defRPr/>
            </a:pPr>
            <a:endParaRPr lang="en-US" sz="3600" kern="0" dirty="0">
              <a:solidFill>
                <a:srgbClr val="BDDE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5953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4572187"/>
            <a:ext cx="9144000" cy="652397"/>
          </a:xfrm>
          <a:gradFill flip="none" rotWithShape="1">
            <a:gsLst>
              <a:gs pos="0">
                <a:srgbClr val="469DEC"/>
              </a:gs>
              <a:gs pos="24000">
                <a:srgbClr val="1264AE"/>
              </a:gs>
              <a:gs pos="38000">
                <a:srgbClr val="0F5493"/>
              </a:gs>
              <a:gs pos="73000">
                <a:srgbClr val="082E50"/>
              </a:gs>
            </a:gsLst>
            <a:lin ang="2700000" scaled="1"/>
            <a:tileRect/>
          </a:gradFill>
          <a:ln w="127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en-US" sz="2000" b="1" kern="1200" dirty="0" smtClean="0">
                <a:solidFill>
                  <a:schemeClr val="tx1"/>
                </a:solidFill>
                <a:effectLst>
                  <a:outerShdw blurRad="63500" dist="25400" dir="4800000" algn="ctr" rotWithShape="0">
                    <a:prstClr val="black"/>
                  </a:outerShdw>
                </a:effectLst>
                <a:ea typeface="+mn-ea"/>
                <a:cs typeface="Calibri" pitchFamily="34" charset="0"/>
              </a:rPr>
              <a:t>Hello Mr. CEO – Here is what I think you need to know</a:t>
            </a:r>
            <a:endParaRPr lang="en-US" sz="2000" b="1" kern="1200" dirty="0">
              <a:solidFill>
                <a:schemeClr val="tx1"/>
              </a:solidFill>
              <a:effectLst>
                <a:outerShdw blurRad="63500" dist="25400" dir="4800000" algn="ctr" rotWithShape="0">
                  <a:prstClr val="black"/>
                </a:outerShdw>
              </a:effectLst>
              <a:ea typeface="+mn-ea"/>
              <a:cs typeface="Calibri" pitchFamily="34" charset="0"/>
            </a:endParaRPr>
          </a:p>
        </p:txBody>
      </p:sp>
      <p:pic>
        <p:nvPicPr>
          <p:cNvPr id="5" name="Picture 7" descr="pati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8"/>
          <a:stretch>
            <a:fillRect/>
          </a:stretch>
        </p:blipFill>
        <p:spPr bwMode="auto">
          <a:xfrm>
            <a:off x="6907576" y="556063"/>
            <a:ext cx="1618740" cy="2177838"/>
          </a:xfrm>
          <a:prstGeom prst="rect">
            <a:avLst/>
          </a:prstGeom>
          <a:ln>
            <a:noFill/>
          </a:ln>
          <a:effectLst>
            <a:outerShdw blurRad="292100" dist="63500" dir="2700000" algn="tl" rotWithShape="0">
              <a:srgbClr val="082D4F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TE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000" y="2416570"/>
            <a:ext cx="2581275" cy="1574800"/>
          </a:xfrm>
          <a:prstGeom prst="rect">
            <a:avLst/>
          </a:prstGeom>
          <a:ln>
            <a:noFill/>
          </a:ln>
          <a:effectLst>
            <a:outerShdw blurRad="292100" dist="63500" dir="2700000" algn="tl" rotWithShape="0">
              <a:srgbClr val="082D4F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55000" y="1735902"/>
            <a:ext cx="4191000" cy="1138873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  <a:defRPr/>
            </a:pPr>
            <a:endParaRPr lang="en-US" sz="1600" dirty="0"/>
          </a:p>
          <a:p>
            <a:pPr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en-US" sz="3200" dirty="0"/>
              <a:t>Therapeutics Inc</a:t>
            </a:r>
            <a:r>
              <a:rPr lang="en-US" sz="3200" dirty="0" smtClean="0"/>
              <a:t>.</a:t>
            </a:r>
            <a:endParaRPr lang="en-US" sz="1400" dirty="0" smtClean="0"/>
          </a:p>
          <a:p>
            <a:pPr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en-US" sz="2000" i="1" dirty="0" smtClean="0">
                <a:solidFill>
                  <a:srgbClr val="00B0F0"/>
                </a:solidFill>
              </a:rPr>
              <a:t>The Dermatology CRO</a:t>
            </a:r>
            <a:endParaRPr lang="en-US" sz="2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0470" y="468945"/>
            <a:ext cx="7823200" cy="979488"/>
          </a:xfrm>
          <a:effectLst>
            <a:outerShdw dist="35921" dir="2700000" algn="ctr" rotWithShape="0">
              <a:srgbClr val="00285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Agenda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589022" y="1493647"/>
            <a:ext cx="6507163" cy="396843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</a:pPr>
            <a:r>
              <a:rPr lang="en-US" sz="2000" dirty="0" smtClean="0"/>
              <a:t>TI overview</a:t>
            </a:r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</a:pPr>
            <a:r>
              <a:rPr lang="en-US" sz="2000" dirty="0" smtClean="0"/>
              <a:t>B – school 101</a:t>
            </a:r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</a:pPr>
            <a:r>
              <a:rPr lang="en-US" sz="2000" dirty="0" smtClean="0"/>
              <a:t>Planning </a:t>
            </a:r>
            <a:endParaRPr lang="en-US" sz="2000" dirty="0"/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</a:pPr>
            <a:r>
              <a:rPr lang="en-US" sz="2000" dirty="0" smtClean="0"/>
              <a:t>Gap Management</a:t>
            </a:r>
            <a:endParaRPr lang="en-US" sz="2000" dirty="0"/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Transition Point Navigation</a:t>
            </a:r>
            <a:endParaRPr lang="en-US" sz="2000" dirty="0"/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</a:pPr>
            <a:r>
              <a:rPr lang="en-US" sz="2000" dirty="0" smtClean="0"/>
              <a:t>Serving your Constituency</a:t>
            </a:r>
            <a:endParaRPr lang="en-US" sz="2000" dirty="0"/>
          </a:p>
          <a:p>
            <a:pPr marL="342900" indent="-342900" algn="l">
              <a:spcBef>
                <a:spcPts val="1200"/>
              </a:spcBef>
              <a:buClr>
                <a:srgbClr val="669900"/>
              </a:buClr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10244" name="Picture 4" descr="blue yellow bott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938" y="1168012"/>
            <a:ext cx="2143155" cy="2606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082D4F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037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1693"/>
            <a:ext cx="9144000" cy="587102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tabLst>
                <a:tab pos="63500" algn="l"/>
              </a:tabLst>
            </a:pPr>
            <a:r>
              <a:rPr lang="en-US" sz="3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	      Therapeutics</a:t>
            </a:r>
            <a:r>
              <a:rPr lang="en-US" sz="3000" dirty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, Inc. </a:t>
            </a:r>
            <a:r>
              <a:rPr lang="en-US" sz="3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- </a:t>
            </a:r>
            <a:r>
              <a:rPr lang="en-US" sz="3000" i="1" dirty="0" smtClean="0">
                <a:solidFill>
                  <a:srgbClr val="00B0F0"/>
                </a:solidFill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The </a:t>
            </a:r>
            <a:r>
              <a:rPr lang="en-US" sz="3000" i="1" dirty="0">
                <a:solidFill>
                  <a:srgbClr val="00B0F0"/>
                </a:solidFill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Dermatology 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63" y="1073228"/>
            <a:ext cx="8128180" cy="5566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00CC00"/>
              </a:buClr>
              <a:buSzPct val="100000"/>
              <a:buFont typeface="Wingdings" panose="05000000000000000000" pitchFamily="2" charset="2"/>
              <a:buChar char="§"/>
              <a:tabLst>
                <a:tab pos="63500" algn="l"/>
              </a:tabLst>
            </a:pP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A Fully Integrated</a:t>
            </a: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 CRO from </a:t>
            </a:r>
            <a:r>
              <a:rPr lang="en-US" sz="2000" dirty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Concept </a:t>
            </a:r>
            <a:r>
              <a:rPr lang="en-US" sz="2000" dirty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 FDA  </a:t>
            </a: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Approval</a:t>
            </a:r>
            <a:endParaRPr lang="en-US" sz="2000" dirty="0" smtClean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Turn-Key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Product Development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: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Program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M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anagement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,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Formulation, CMC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, Non-Clinical, Clinical,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sym typeface="Wingdings" pitchFamily="2" charset="2"/>
              </a:rPr>
              <a:t>Regulatory Affairs</a:t>
            </a:r>
            <a:endParaRPr lang="en-US" sz="1700" dirty="0" smtClean="0">
              <a:effectLst>
                <a:outerShdw blurRad="50800" dist="50800" dir="2400000" algn="l" rotWithShape="0">
                  <a:prstClr val="black"/>
                </a:outerShdw>
              </a:effectLst>
            </a:endParaRPr>
          </a:p>
          <a:p>
            <a:pPr lvl="2" indent="-342900">
              <a:spcBef>
                <a:spcPts val="0"/>
              </a:spcBef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All Categories: Drugs, Devices, Biologics </a:t>
            </a:r>
          </a:p>
          <a:p>
            <a:pPr lvl="2" indent="-342900">
              <a:spcBef>
                <a:spcPts val="0"/>
              </a:spcBef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All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Dosage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Forms: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T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opical,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O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ral, Injectable</a:t>
            </a:r>
          </a:p>
          <a:p>
            <a:pPr lvl="2" indent="-342900">
              <a:spcBef>
                <a:spcPts val="0"/>
              </a:spcBef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Dermatology Focus (~85%) / Other (~15%)</a:t>
            </a:r>
          </a:p>
          <a:p>
            <a:pPr lvl="2" indent="-342900">
              <a:spcBef>
                <a:spcPts val="0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endParaRPr lang="en-US" sz="700" dirty="0" smtClean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marL="571500"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tabLst>
                <a:tab pos="63500" algn="l"/>
              </a:tabLst>
            </a:pPr>
            <a:endParaRPr lang="en-US" sz="100" dirty="0" smtClean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00CC00"/>
              </a:buClr>
              <a:buSzPct val="100000"/>
              <a:buFont typeface="Wingdings" panose="05000000000000000000" pitchFamily="2" charset="2"/>
              <a:buChar char="§"/>
              <a:tabLst>
                <a:tab pos="63500" algn="l"/>
              </a:tabLst>
            </a:pP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Development Focus</a:t>
            </a:r>
          </a:p>
          <a:p>
            <a:pPr lvl="2" indent="-342900">
              <a:spcBef>
                <a:spcPts val="0"/>
              </a:spcBef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Not Discovery;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Not Sales &amp;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Marketing</a:t>
            </a:r>
          </a:p>
          <a:p>
            <a:pPr lvl="2" indent="-342900">
              <a:spcBef>
                <a:spcPts val="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endParaRPr lang="en-US" sz="400" dirty="0" smtClean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00CC00"/>
              </a:buClr>
              <a:buSzPct val="100000"/>
              <a:buFont typeface="Wingdings" panose="05000000000000000000" pitchFamily="2" charset="2"/>
              <a:buChar char="§"/>
              <a:tabLst>
                <a:tab pos="63500" algn="l"/>
              </a:tabLst>
            </a:pP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Recent Five </a:t>
            </a:r>
            <a:r>
              <a:rPr lang="en-US" sz="20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Years</a:t>
            </a:r>
          </a:p>
          <a:p>
            <a:pPr lvl="2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Filed </a:t>
            </a: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&gt;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15 IND/IDEs</a:t>
            </a:r>
          </a:p>
          <a:p>
            <a:pPr lvl="2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Conducted &gt;90 studies in &gt;10,000 subjects</a:t>
            </a:r>
          </a:p>
          <a:p>
            <a:pPr lvl="2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86BFF2"/>
              </a:buClr>
              <a:buSzPct val="100000"/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1700" dirty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Multiple product </a:t>
            </a:r>
            <a:r>
              <a:rPr lang="en-US" sz="17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</a:rPr>
              <a:t>approvals</a:t>
            </a:r>
            <a:endParaRPr lang="en-US" sz="1700" dirty="0" smtClean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CC00"/>
              </a:buClr>
              <a:buSzPct val="100000"/>
              <a:buFont typeface="Wingdings" panose="05000000000000000000" pitchFamily="2" charset="2"/>
              <a:buChar char="§"/>
              <a:tabLst>
                <a:tab pos="115888" algn="l"/>
              </a:tabLst>
            </a:pP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Headcount:  </a:t>
            </a:r>
            <a:r>
              <a:rPr lang="el-GR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῀</a:t>
            </a: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7</a:t>
            </a:r>
            <a:r>
              <a:rPr lang="en-US" sz="20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5</a:t>
            </a: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 </a:t>
            </a:r>
          </a:p>
          <a:p>
            <a:pPr lvl="1" indent="-342900">
              <a:spcBef>
                <a:spcPts val="0"/>
              </a:spcBef>
              <a:buClr>
                <a:srgbClr val="00CC00"/>
              </a:buClr>
              <a:buSzPct val="100000"/>
              <a:buFont typeface="Wingdings" panose="05000000000000000000" pitchFamily="2" charset="2"/>
              <a:buChar char="§"/>
              <a:tabLst>
                <a:tab pos="63500" algn="l"/>
              </a:tabLst>
            </a:pPr>
            <a:r>
              <a:rPr lang="en-US" sz="2000" dirty="0" smtClean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Founded: </a:t>
            </a:r>
            <a:r>
              <a:rPr lang="en-US" sz="2000" dirty="0">
                <a:effectLst>
                  <a:outerShdw blurRad="50800" dist="50800" dir="2400000" algn="l" rotWithShape="0">
                    <a:prstClr val="black"/>
                  </a:outerShdw>
                </a:effectLst>
                <a:latin typeface="+mj-lt"/>
              </a:rPr>
              <a:t>1997</a:t>
            </a:r>
          </a:p>
          <a:p>
            <a:pPr lvl="1" indent="-34290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tabLst>
                <a:tab pos="63500" algn="l"/>
              </a:tabLst>
            </a:pPr>
            <a:endParaRPr lang="en-US" sz="2000" dirty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pPr lvl="3" indent="-342900">
              <a:lnSpc>
                <a:spcPct val="11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tabLst>
                <a:tab pos="63500" algn="l"/>
              </a:tabLst>
            </a:pPr>
            <a:endParaRPr lang="en-US" sz="1600" dirty="0">
              <a:effectLst>
                <a:outerShdw blurRad="50800" dist="50800" dir="2400000" algn="l" rotWithShape="0">
                  <a:prstClr val="black"/>
                </a:outerShdw>
              </a:effectLst>
              <a:latin typeface="+mj-lt"/>
            </a:endParaRPr>
          </a:p>
          <a:p>
            <a:endParaRPr lang="en-US" sz="1400" dirty="0">
              <a:effectLst>
                <a:outerShdw blurRad="50800" dist="50800" dir="2400000" algn="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4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19841" y="0"/>
            <a:ext cx="7808912" cy="880946"/>
          </a:xfrm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B  School 101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4841" y="1088020"/>
            <a:ext cx="8232052" cy="44122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fontAlgn="base">
              <a:spcBef>
                <a:spcPct val="35000"/>
              </a:spcBef>
              <a:spcAft>
                <a:spcPct val="0"/>
              </a:spcAft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Business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Selling the concept ; raising capital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TEAM just as important as the technology – Diversity is key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Selective use of  KOL’s at early stage 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Be clear on business case objectives – but not rigid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Focus on the short-term priorities and milestones (Critical path)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Set the culture norms early and re-inforce frequently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Don’t forget to pause and reflect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35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19841" y="0"/>
            <a:ext cx="7808912" cy="1261641"/>
          </a:xfrm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Planning – Many paths to failure, few to success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4840" y="1088020"/>
            <a:ext cx="8517585" cy="44122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fontAlgn="base">
              <a:spcBef>
                <a:spcPct val="35000"/>
              </a:spcBef>
              <a:spcAft>
                <a:spcPct val="0"/>
              </a:spcAft>
              <a:buClr>
                <a:srgbClr val="00B300">
                  <a:lumMod val="75000"/>
                </a:srgbClr>
              </a:buClr>
              <a:defRPr/>
            </a:pPr>
            <a:endParaRPr lang="en-US" sz="100" dirty="0">
              <a:solidFill>
                <a:srgbClr val="FFFFFF"/>
              </a:solidFill>
            </a:endParaRPr>
          </a:p>
          <a:p>
            <a:pPr marL="342900" lvl="1" indent="-342900" algn="l" fontAlgn="base">
              <a:spcBef>
                <a:spcPts val="1200"/>
              </a:spcBef>
              <a:spcAft>
                <a:spcPct val="0"/>
              </a:spcAft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Have specialized planning / tracking / PM staff</a:t>
            </a:r>
            <a:endParaRPr lang="en-US" sz="2200" dirty="0">
              <a:solidFill>
                <a:srgbClr val="FFFFFF"/>
              </a:solidFill>
            </a:endParaRPr>
          </a:p>
          <a:p>
            <a:pPr marL="342900" lvl="1" indent="-342900" algn="l" fontAlgn="base">
              <a:spcBef>
                <a:spcPts val="1200"/>
              </a:spcBef>
              <a:spcAft>
                <a:spcPct val="0"/>
              </a:spcAft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Use tools (</a:t>
            </a:r>
            <a:r>
              <a:rPr lang="en-US" sz="2200" dirty="0" err="1" smtClean="0">
                <a:solidFill>
                  <a:srgbClr val="FFFFFF"/>
                </a:solidFill>
              </a:rPr>
              <a:t>ie</a:t>
            </a:r>
            <a:r>
              <a:rPr lang="en-US" sz="2200" dirty="0" smtClean="0">
                <a:solidFill>
                  <a:srgbClr val="FFFFFF"/>
                </a:solidFill>
              </a:rPr>
              <a:t> MS Project) as direction – setting, milestone tracking, and communication </a:t>
            </a:r>
          </a:p>
          <a:p>
            <a:pPr marL="342900" lvl="1" indent="-342900" algn="l" fontAlgn="base">
              <a:spcBef>
                <a:spcPts val="1200"/>
              </a:spcBef>
              <a:spcAft>
                <a:spcPct val="0"/>
              </a:spcAft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Manageable plans ; beware of thousand-line MS schedules</a:t>
            </a:r>
          </a:p>
          <a:p>
            <a:pPr marL="342900" lvl="1" indent="-3429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Contingencies – development of ‘what – if’ scenarios</a:t>
            </a:r>
          </a:p>
          <a:p>
            <a:pPr marL="342900" lvl="1" indent="-3429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Update plan as frequently as needed</a:t>
            </a:r>
          </a:p>
          <a:p>
            <a:pPr marL="342900" lvl="1" indent="-3429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My two rules</a:t>
            </a:r>
          </a:p>
          <a:p>
            <a:pPr marL="800100" lvl="2" indent="-3429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Take no small slips</a:t>
            </a:r>
          </a:p>
          <a:p>
            <a:pPr marL="800100" lvl="2" indent="-3429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Underspent = behind schedule (most of the time)</a:t>
            </a:r>
          </a:p>
          <a:p>
            <a:pPr indent="-457200">
              <a:spcBef>
                <a:spcPts val="12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Define processes for transitions</a:t>
            </a:r>
          </a:p>
        </p:txBody>
      </p:sp>
    </p:spTree>
    <p:extLst>
      <p:ext uri="{BB962C8B-B14F-4D97-AF65-F5344CB8AC3E}">
        <p14:creationId xmlns:p14="http://schemas.microsoft.com/office/powerpoint/2010/main" val="3453474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8689" y="-173621"/>
            <a:ext cx="7808912" cy="1261641"/>
          </a:xfrm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Mind the Gap(s)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4841" y="1088020"/>
            <a:ext cx="8232052" cy="44122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‘Jack of all trades’ expertise is essential </a:t>
            </a:r>
            <a:endParaRPr lang="en-US" sz="2200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 Formal transition (stage-gate) reviews 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What is missing? What is superfluous?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Call options for next stage and beyond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Seek out alternate points of view 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Treat all functional disciplines with equal care and concern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It really does take a team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911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19841" y="0"/>
            <a:ext cx="7808912" cy="1261641"/>
          </a:xfrm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Transition Point Essentials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4841" y="1088020"/>
            <a:ext cx="8232052" cy="44122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Express the last phase data, and full program data in easy-to-interpret form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Define clearly your next phase objectives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Early Kill strategy vs one pony scenario</a:t>
            </a:r>
          </a:p>
          <a:p>
            <a:pPr marL="800100" lvl="1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If moving ahead, what is needed, when, and who is to deliver?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View your program data objectively. Define best, likely, and worst case risk scenarios. </a:t>
            </a:r>
            <a:endParaRPr lang="en-US" sz="2200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Evaluate the data. Get consensus. Take measured risks where appropriate. 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Remember products are like children. They have their own personality. Continually revise your expectations and objectives in light of this fact.</a:t>
            </a:r>
          </a:p>
          <a:p>
            <a:pPr lvl="1">
              <a:spcBef>
                <a:spcPct val="35000"/>
              </a:spcBef>
              <a:buClr>
                <a:srgbClr val="669900"/>
              </a:buClr>
              <a:defRPr/>
            </a:pPr>
            <a:endParaRPr lang="en-US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207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19841" y="0"/>
            <a:ext cx="7808912" cy="1088020"/>
          </a:xfrm>
          <a:effectLst>
            <a:outerShdw dist="35921" dir="2700000" algn="ctr" rotWithShape="0">
              <a:srgbClr val="1A2E5C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Serving Multiple Masters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14841" y="1088020"/>
            <a:ext cx="8232052" cy="441224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28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Investors, Regulators, Commercialization partners, </a:t>
            </a:r>
            <a:r>
              <a:rPr lang="en-US" sz="2000" dirty="0" err="1" smtClean="0">
                <a:solidFill>
                  <a:srgbClr val="FFFFFF"/>
                </a:solidFill>
              </a:rPr>
              <a:t>etc</a:t>
            </a:r>
            <a:r>
              <a:rPr lang="en-US" sz="2000" dirty="0" smtClean="0">
                <a:solidFill>
                  <a:srgbClr val="FFFFFF"/>
                </a:solidFill>
              </a:rPr>
              <a:t> all view your data and project differently (in most cases)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Balancing is an art form, not a science. 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Its OK to be uncertain. That’s the nature of this business. 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Failure is a reality. But it does not have to be fatal.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Shoot for early small successes to build momentum. More games are won on base hits than grand slams.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Be clear, proactive, and collaborative with FDA. </a:t>
            </a:r>
          </a:p>
          <a:p>
            <a:pPr marL="342900" indent="-342900">
              <a:spcBef>
                <a:spcPct val="35000"/>
              </a:spcBef>
              <a:buClr>
                <a:srgbClr val="6699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Clinical studies answer </a:t>
            </a:r>
            <a:r>
              <a:rPr lang="en-US" sz="2000" b="1" dirty="0" smtClean="0">
                <a:solidFill>
                  <a:srgbClr val="FFFFFF"/>
                </a:solidFill>
              </a:rPr>
              <a:t>one</a:t>
            </a:r>
            <a:r>
              <a:rPr lang="en-US" sz="2000" dirty="0" smtClean="0">
                <a:solidFill>
                  <a:srgbClr val="FFFFFF"/>
                </a:solidFill>
              </a:rPr>
              <a:t> question well if properly designed and executed.</a:t>
            </a:r>
          </a:p>
        </p:txBody>
      </p:sp>
    </p:spTree>
    <p:extLst>
      <p:ext uri="{BB962C8B-B14F-4D97-AF65-F5344CB8AC3E}">
        <p14:creationId xmlns:p14="http://schemas.microsoft.com/office/powerpoint/2010/main" val="1389595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7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20489</TotalTime>
  <Words>571</Words>
  <Application>Microsoft Office PowerPoint</Application>
  <PresentationFormat>On-screen Show (4:3)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Gill Sans MT</vt:lpstr>
      <vt:lpstr>Tahoma</vt:lpstr>
      <vt:lpstr>Times New Roman</vt:lpstr>
      <vt:lpstr>Wingdings</vt:lpstr>
      <vt:lpstr>7_Ocean</vt:lpstr>
      <vt:lpstr>Biocom CRO Presents: Concept to Commercial: A Clinical and Regulatory Outlook </vt:lpstr>
      <vt:lpstr>Hello Mr. CEO – Here is what I think you need to know</vt:lpstr>
      <vt:lpstr>Agenda</vt:lpstr>
      <vt:lpstr>       Therapeutics, Inc. - The Dermatology CRO</vt:lpstr>
      <vt:lpstr>B  School 101</vt:lpstr>
      <vt:lpstr>Planning – Many paths to failure, few to success</vt:lpstr>
      <vt:lpstr>Mind the Gap(s) </vt:lpstr>
      <vt:lpstr>Transition Point Essentials</vt:lpstr>
      <vt:lpstr>Serving Multiple Masters</vt:lpstr>
      <vt:lpstr>Questions?</vt:lpstr>
      <vt:lpstr>PowerPoint Presentation</vt:lpstr>
    </vt:vector>
  </TitlesOfParts>
  <Company>Inscale GmbH &amp; Co. 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Lukas</dc:creator>
  <cp:lastModifiedBy>Bob Gauthier</cp:lastModifiedBy>
  <cp:revision>634</cp:revision>
  <cp:lastPrinted>2014-07-15T23:26:50Z</cp:lastPrinted>
  <dcterms:created xsi:type="dcterms:W3CDTF">2009-08-12T08:07:27Z</dcterms:created>
  <dcterms:modified xsi:type="dcterms:W3CDTF">2017-10-10T19:43:19Z</dcterms:modified>
</cp:coreProperties>
</file>