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0" r:id="rId3"/>
  </p:sldMasterIdLst>
  <p:notesMasterIdLst>
    <p:notesMasterId r:id="rId19"/>
  </p:notesMasterIdLst>
  <p:handoutMasterIdLst>
    <p:handoutMasterId r:id="rId20"/>
  </p:handoutMasterIdLst>
  <p:sldIdLst>
    <p:sldId id="257" r:id="rId4"/>
    <p:sldId id="259" r:id="rId5"/>
    <p:sldId id="330" r:id="rId6"/>
    <p:sldId id="329" r:id="rId7"/>
    <p:sldId id="263" r:id="rId8"/>
    <p:sldId id="261" r:id="rId9"/>
    <p:sldId id="319" r:id="rId10"/>
    <p:sldId id="320" r:id="rId11"/>
    <p:sldId id="321" r:id="rId12"/>
    <p:sldId id="310" r:id="rId13"/>
    <p:sldId id="325" r:id="rId14"/>
    <p:sldId id="327" r:id="rId15"/>
    <p:sldId id="311" r:id="rId16"/>
    <p:sldId id="328" r:id="rId17"/>
    <p:sldId id="30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gam, Monica" initials="LM" lastIdx="4" clrIdx="0"/>
  <p:cmAuthor id="1" name="Putuvakkat, Deepashikha" initials="DP" lastIdx="2" clrIdx="1"/>
  <p:cmAuthor id="2" name="Rouen, Shefali" initials="RS" lastIdx="13" clrIdx="2">
    <p:extLst/>
  </p:cmAuthor>
  <p:cmAuthor id="3" name="Frederick, Marcia" initials="FM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27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94A55ED-06F6-4B42-BE32-A885EFFA1A17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56199456-4332-42F5-B61B-95655606B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0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1B50BA32-38B8-4458-9D38-E14CBE7B873A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BE2D0DFF-1982-40BB-9A2D-C7FC04666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1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F14A-872B-A649-A801-236B568A7C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F14A-872B-A649-A801-236B568A7C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9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42" indent="-291169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680" indent="-23293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551" indent="-23293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22" indent="-23293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295" indent="-23293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166" indent="-23293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038" indent="-23293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9910" indent="-23293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960D3A-42E0-4EE8-8D49-BA24FE7266EB}" type="slidenum">
              <a:rPr lang="en-US" altLang="en-US" sz="1000"/>
              <a:pPr/>
              <a:t>8</a:t>
            </a:fld>
            <a:endParaRPr lang="en-US" altLang="en-US" sz="1000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717550"/>
            <a:ext cx="4729163" cy="3548063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9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42" indent="-291169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680" indent="-23293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551" indent="-23293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22" indent="-232936"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295" indent="-23293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166" indent="-23293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038" indent="-23293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9910" indent="-23293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1505DC-E393-4817-A054-B8E2F77D934E}" type="slidenum">
              <a:rPr lang="en-US" altLang="en-US" sz="1000"/>
              <a:pPr/>
              <a:t>9</a:t>
            </a:fld>
            <a:endParaRPr lang="en-US" altLang="en-US" sz="1000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717550"/>
            <a:ext cx="4729163" cy="3548063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5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D0DFF-1982-40BB-9A2D-C7FC046661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9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2148840"/>
            <a:ext cx="7772400" cy="1362075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1253818"/>
            <a:ext cx="7772400" cy="67978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8117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93195"/>
            <a:ext cx="7772400" cy="1362075"/>
          </a:xfrm>
        </p:spPr>
        <p:txBody>
          <a:bodyPr anchor="t"/>
          <a:lstStyle>
            <a:lvl1pPr marL="58738" indent="0"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9300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7392-7B94-42F8-9FA8-4FF935F5D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5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475" y="1477300"/>
            <a:ext cx="3924300" cy="43147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175" y="1477300"/>
            <a:ext cx="3924300" cy="43147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EEE1-6D46-4AC0-A85D-A2407A56C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31C5-79F6-46BE-AFEC-10AE1FDEA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62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5F15-BE50-4FC3-A884-DF50DA104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8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21488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212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4ECF-373F-4462-9433-C3CA4A695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93195"/>
            <a:ext cx="7772400" cy="1362075"/>
          </a:xfrm>
        </p:spPr>
        <p:txBody>
          <a:bodyPr anchor="t"/>
          <a:lstStyle>
            <a:lvl1pPr marL="58738" indent="0"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9300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7392-7B94-42F8-9FA8-4FF935F5D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5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475" y="1477300"/>
            <a:ext cx="3924300" cy="43147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175" y="1477300"/>
            <a:ext cx="3924300" cy="43147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EEE1-6D46-4AC0-A85D-A2407A56C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1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31C5-79F6-46BE-AFEC-10AE1FDEA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5F15-BE50-4FC3-A884-DF50DA104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7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2" indent="0" algn="ctr">
              <a:buNone/>
              <a:defRPr/>
            </a:lvl2pPr>
            <a:lvl3pPr marL="913548" indent="0" algn="ctr">
              <a:buNone/>
              <a:defRPr/>
            </a:lvl3pPr>
            <a:lvl4pPr marL="1370322" indent="0" algn="ctr">
              <a:buNone/>
              <a:defRPr/>
            </a:lvl4pPr>
            <a:lvl5pPr marL="1827094" indent="0" algn="ctr">
              <a:buNone/>
              <a:defRPr/>
            </a:lvl5pPr>
            <a:lvl6pPr marL="2283868" indent="0" algn="ctr">
              <a:buNone/>
              <a:defRPr/>
            </a:lvl6pPr>
            <a:lvl7pPr marL="2740642" indent="0" algn="ctr">
              <a:buNone/>
              <a:defRPr/>
            </a:lvl7pPr>
            <a:lvl8pPr marL="3197412" indent="0" algn="ctr">
              <a:buNone/>
              <a:defRPr/>
            </a:lvl8pPr>
            <a:lvl9pPr marL="36541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32A23-F6DA-4517-858D-E666EFA0B3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8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4ECF-373F-4462-9433-C3CA4A695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9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CAR-021 Logo.png"/>
          <p:cNvPicPr>
            <a:picLocks noChangeAspect="1"/>
          </p:cNvPicPr>
          <p:nvPr/>
        </p:nvPicPr>
        <p:blipFill>
          <a:blip r:embed="rId4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5595938"/>
            <a:ext cx="235267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 descr="Breaker-slide---sweeps-larg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148840"/>
            <a:ext cx="8229600" cy="1143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19138" y="6442075"/>
            <a:ext cx="47672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</a:rPr>
              <a:t>© Copyright 2015, Cardinal Health. All rights reserved. CARDINAL HEALTH, the Cardinal Health LOGO and ESSENTIAL TO CARE are trademarks or registered trademarks of Cardinal Health. </a:t>
            </a:r>
          </a:p>
        </p:txBody>
      </p:sp>
    </p:spTree>
    <p:extLst>
      <p:ext uri="{BB962C8B-B14F-4D97-AF65-F5344CB8AC3E}">
        <p14:creationId xmlns:p14="http://schemas.microsoft.com/office/powerpoint/2010/main" val="159322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500188"/>
            <a:ext cx="80010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6525" y="6380163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E0000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9801F-47E7-4D1E-8388-73DDCE5140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CAR-021 Logo.png"/>
          <p:cNvPicPr>
            <a:picLocks noChangeAspect="1"/>
          </p:cNvPicPr>
          <p:nvPr/>
        </p:nvPicPr>
        <p:blipFill>
          <a:blip r:embed="rId8" cstate="print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986463"/>
            <a:ext cx="160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228600" y="5872163"/>
            <a:ext cx="8686800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1" descr="Content-slide---sweep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400"/>
            <a:ext cx="9144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19138" y="6442075"/>
            <a:ext cx="47672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</a:rPr>
              <a:t>© Copyright 2015, Cardinal Health. All rights reserved. CARDINAL HEALTH, the Cardinal Health LOGO and ESSENTIAL TO CARE are trademarks or registered trademarks of Cardinal Health. </a:t>
            </a:r>
          </a:p>
        </p:txBody>
      </p:sp>
    </p:spTree>
    <p:extLst>
      <p:ext uri="{BB962C8B-B14F-4D97-AF65-F5344CB8AC3E}">
        <p14:creationId xmlns:p14="http://schemas.microsoft.com/office/powerpoint/2010/main" val="57438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marL="623888" indent="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+mj-lt"/>
          <a:ea typeface="ＭＳ Ｐゴシック" charset="0"/>
          <a:cs typeface="ＭＳ Ｐゴシック" charset="0"/>
        </a:defRPr>
      </a:lvl1pPr>
      <a:lvl2pPr marL="623888" indent="-62388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marL="623888" indent="-62388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marL="623888" indent="-62388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marL="623888" indent="-62388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500188"/>
            <a:ext cx="80010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6525" y="6380163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E0000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9801F-47E7-4D1E-8388-73DDCE5140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CAR-021 Logo.png"/>
          <p:cNvPicPr>
            <a:picLocks noChangeAspect="1"/>
          </p:cNvPicPr>
          <p:nvPr/>
        </p:nvPicPr>
        <p:blipFill>
          <a:blip r:embed="rId7" cstate="print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986463"/>
            <a:ext cx="160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228600" y="5872163"/>
            <a:ext cx="8686800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1" descr="Content-slide---sweep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400"/>
            <a:ext cx="9144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19138" y="6442075"/>
            <a:ext cx="47672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</a:rPr>
              <a:t>© Copyright 2015, Cardinal Health. All rights reserved. CARDINAL HEALTH, the Cardinal Health LOGO and ESSENTIAL TO CARE are trademarks or registered trademarks of Cardinal Health. </a:t>
            </a:r>
          </a:p>
        </p:txBody>
      </p:sp>
    </p:spTree>
    <p:extLst>
      <p:ext uri="{BB962C8B-B14F-4D97-AF65-F5344CB8AC3E}">
        <p14:creationId xmlns:p14="http://schemas.microsoft.com/office/powerpoint/2010/main" val="371878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marL="623888" indent="-62388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+mj-lt"/>
          <a:ea typeface="ＭＳ Ｐゴシック" charset="0"/>
          <a:cs typeface="ＭＳ Ｐゴシック" charset="0"/>
        </a:defRPr>
      </a:lvl1pPr>
      <a:lvl2pPr marL="623888" indent="-62388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marL="623888" indent="-62388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marL="623888" indent="-62388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marL="623888" indent="-623888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dd.tufts.edu/files/uploads/Tufts_CSDD_briefing_on_RD_cost_study_-_Nov_18,_2014.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sdd.tufts.edu/news/complete_story/cost_study_press_event_webcas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344" y="1212644"/>
            <a:ext cx="8229600" cy="2597356"/>
          </a:xfrm>
        </p:spPr>
        <p:txBody>
          <a:bodyPr/>
          <a:lstStyle/>
          <a:p>
            <a:pPr lvl="0"/>
            <a:r>
              <a:rPr lang="en-US" dirty="0"/>
              <a:t>Considerations for Successful Biopharmaceutical Product Development: Discovery to Proof of Concept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b="0" dirty="0"/>
              <a:t>-A Panel Discussion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Footer Placeholder 4"/>
          <p:cNvSpPr>
            <a:spLocks/>
          </p:cNvSpPr>
          <p:nvPr/>
        </p:nvSpPr>
        <p:spPr bwMode="auto">
          <a:xfrm>
            <a:off x="916296" y="5105400"/>
            <a:ext cx="6023610" cy="7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ea typeface="ＭＳ Ｐゴシック" pitchFamily="34" charset="-128"/>
              </a:rPr>
              <a:t>Stanley C. McDermott, PharmD, MS, RPh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ea typeface="ＭＳ Ｐゴシック" pitchFamily="34" charset="-128"/>
              </a:rPr>
              <a:t>Managing Director – Regulatory Sciences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ea typeface="ＭＳ Ｐゴシック" pitchFamily="34" charset="-128"/>
              </a:rPr>
              <a:t>Head, Clinical Research / Clinical Affairs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ea typeface="ＭＳ Ｐゴシック" pitchFamily="34" charset="-128"/>
              </a:rPr>
              <a:t>Cardinal Health Regulatory Sciences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763"/>
            <a:r>
              <a:rPr lang="en-US" sz="2800" dirty="0"/>
              <a:t>Drug Product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Selection Criteria for Dosage Forms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Clinical Needs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Dose/Onset/Duration of Action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Product Performance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Patient Compliance/Acceptance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Marketing Considerations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36525" y="6380163"/>
            <a:ext cx="549275" cy="476250"/>
          </a:xfrm>
        </p:spPr>
        <p:txBody>
          <a:bodyPr/>
          <a:lstStyle/>
          <a:p>
            <a:fld id="{52C8F21C-09FC-437B-9BC0-AD95B98A81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26"/>
          <p:cNvSpPr txBox="1">
            <a:spLocks noChangeArrowheads="1"/>
          </p:cNvSpPr>
          <p:nvPr/>
        </p:nvSpPr>
        <p:spPr bwMode="auto">
          <a:xfrm>
            <a:off x="234497" y="173981"/>
            <a:ext cx="8283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latin typeface="Arial" panose="020B0604020202020204" pitchFamily="34" charset="0"/>
              </a:rPr>
              <a:t>Discovery to Nonclinical - Convergence of Disciplines</a:t>
            </a:r>
            <a:endParaRPr lang="en-US" altLang="en-US" sz="2400" b="1" dirty="0">
              <a:latin typeface="Helvetica" panose="020B0604020202020204" pitchFamily="34" charset="0"/>
            </a:endParaRPr>
          </a:p>
        </p:txBody>
      </p:sp>
      <p:grpSp>
        <p:nvGrpSpPr>
          <p:cNvPr id="178241" name="Group 1089"/>
          <p:cNvGrpSpPr>
            <a:grpSpLocks/>
          </p:cNvGrpSpPr>
          <p:nvPr/>
        </p:nvGrpSpPr>
        <p:grpSpPr bwMode="auto">
          <a:xfrm>
            <a:off x="6400798" y="985838"/>
            <a:ext cx="1971675" cy="690563"/>
            <a:chOff x="4032" y="621"/>
            <a:chExt cx="1242" cy="435"/>
          </a:xfrm>
        </p:grpSpPr>
        <p:sp>
          <p:nvSpPr>
            <p:cNvPr id="8268" name="Text Box 1031"/>
            <p:cNvSpPr txBox="1">
              <a:spLocks noChangeArrowheads="1"/>
            </p:cNvSpPr>
            <p:nvPr/>
          </p:nvSpPr>
          <p:spPr bwMode="auto">
            <a:xfrm>
              <a:off x="4387" y="621"/>
              <a:ext cx="8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 dirty="0">
                  <a:latin typeface="Helvetica" panose="020B0604020202020204" pitchFamily="34" charset="0"/>
                </a:rPr>
                <a:t>Patent Law</a:t>
              </a:r>
            </a:p>
          </p:txBody>
        </p:sp>
        <p:sp>
          <p:nvSpPr>
            <p:cNvPr id="8269" name="Line 1049"/>
            <p:cNvSpPr>
              <a:spLocks noChangeShapeType="1"/>
            </p:cNvSpPr>
            <p:nvPr/>
          </p:nvSpPr>
          <p:spPr bwMode="auto">
            <a:xfrm flipH="1">
              <a:off x="4032" y="672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  <p:grpSp>
        <p:nvGrpSpPr>
          <p:cNvPr id="178248" name="Group 1096"/>
          <p:cNvGrpSpPr>
            <a:grpSpLocks/>
          </p:cNvGrpSpPr>
          <p:nvPr/>
        </p:nvGrpSpPr>
        <p:grpSpPr bwMode="auto">
          <a:xfrm>
            <a:off x="1679574" y="873125"/>
            <a:ext cx="4311650" cy="5067300"/>
            <a:chOff x="1394" y="598"/>
            <a:chExt cx="2716" cy="3192"/>
          </a:xfrm>
        </p:grpSpPr>
        <p:grpSp>
          <p:nvGrpSpPr>
            <p:cNvPr id="8260" name="Group 1090"/>
            <p:cNvGrpSpPr>
              <a:grpSpLocks/>
            </p:cNvGrpSpPr>
            <p:nvPr/>
          </p:nvGrpSpPr>
          <p:grpSpPr bwMode="auto">
            <a:xfrm>
              <a:off x="1394" y="598"/>
              <a:ext cx="2347" cy="464"/>
              <a:chOff x="1394" y="598"/>
              <a:chExt cx="2347" cy="464"/>
            </a:xfrm>
          </p:grpSpPr>
          <p:sp>
            <p:nvSpPr>
              <p:cNvPr id="8264" name="Text Box 1027"/>
              <p:cNvSpPr txBox="1">
                <a:spLocks noChangeArrowheads="1"/>
              </p:cNvSpPr>
              <p:nvPr/>
            </p:nvSpPr>
            <p:spPr bwMode="auto">
              <a:xfrm>
                <a:off x="1394" y="713"/>
                <a:ext cx="875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400" b="1" dirty="0">
                    <a:latin typeface="Helvetica" panose="020B0604020202020204" pitchFamily="34" charset="0"/>
                  </a:rPr>
                  <a:t>Combinatorial</a:t>
                </a:r>
              </a:p>
              <a:p>
                <a:pPr algn="ctr"/>
                <a:r>
                  <a:rPr lang="en-US" altLang="en-US" sz="1400" b="1" dirty="0">
                    <a:latin typeface="Helvetica" panose="020B0604020202020204" pitchFamily="34" charset="0"/>
                  </a:rPr>
                  <a:t>Chemistry</a:t>
                </a:r>
              </a:p>
            </p:txBody>
          </p:sp>
          <p:sp>
            <p:nvSpPr>
              <p:cNvPr id="8265" name="Text Box 1029"/>
              <p:cNvSpPr txBox="1">
                <a:spLocks noChangeArrowheads="1"/>
              </p:cNvSpPr>
              <p:nvPr/>
            </p:nvSpPr>
            <p:spPr bwMode="auto">
              <a:xfrm>
                <a:off x="3072" y="598"/>
                <a:ext cx="6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400" b="1" dirty="0">
                    <a:latin typeface="Helvetica" panose="020B0604020202020204" pitchFamily="34" charset="0"/>
                  </a:rPr>
                  <a:t>Synthetic</a:t>
                </a:r>
              </a:p>
              <a:p>
                <a:pPr algn="ctr"/>
                <a:r>
                  <a:rPr lang="en-US" altLang="en-US" sz="1400" b="1" dirty="0">
                    <a:latin typeface="Helvetica" panose="020B0604020202020204" pitchFamily="34" charset="0"/>
                  </a:rPr>
                  <a:t>Chemistry</a:t>
                </a:r>
              </a:p>
            </p:txBody>
          </p:sp>
          <p:sp>
            <p:nvSpPr>
              <p:cNvPr id="8266" name="Line 1047"/>
              <p:cNvSpPr>
                <a:spLocks noChangeShapeType="1"/>
              </p:cNvSpPr>
              <p:nvPr/>
            </p:nvSpPr>
            <p:spPr bwMode="auto">
              <a:xfrm>
                <a:off x="2180" y="884"/>
                <a:ext cx="186" cy="1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8267" name="Line 1048"/>
              <p:cNvSpPr>
                <a:spLocks noChangeShapeType="1"/>
              </p:cNvSpPr>
              <p:nvPr/>
            </p:nvSpPr>
            <p:spPr bwMode="auto">
              <a:xfrm flipH="1">
                <a:off x="2736" y="768"/>
                <a:ext cx="38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</p:grpSp>
        <p:grpSp>
          <p:nvGrpSpPr>
            <p:cNvPr id="8261" name="Group 1091"/>
            <p:cNvGrpSpPr>
              <a:grpSpLocks/>
            </p:cNvGrpSpPr>
            <p:nvPr/>
          </p:nvGrpSpPr>
          <p:grpSpPr bwMode="auto">
            <a:xfrm>
              <a:off x="3441" y="3230"/>
              <a:ext cx="669" cy="560"/>
              <a:chOff x="3441" y="3230"/>
              <a:chExt cx="669" cy="560"/>
            </a:xfrm>
          </p:grpSpPr>
          <p:sp>
            <p:nvSpPr>
              <p:cNvPr id="8262" name="Text Box 1037"/>
              <p:cNvSpPr txBox="1">
                <a:spLocks noChangeArrowheads="1"/>
              </p:cNvSpPr>
              <p:nvPr/>
            </p:nvSpPr>
            <p:spPr bwMode="auto">
              <a:xfrm>
                <a:off x="3441" y="3460"/>
                <a:ext cx="6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400" b="1" dirty="0">
                    <a:latin typeface="Helvetica" panose="020B0604020202020204" pitchFamily="34" charset="0"/>
                  </a:rPr>
                  <a:t>Physical</a:t>
                </a:r>
              </a:p>
              <a:p>
                <a:pPr algn="ctr"/>
                <a:r>
                  <a:rPr lang="en-US" altLang="en-US" sz="1400" b="1" dirty="0">
                    <a:latin typeface="Helvetica" panose="020B0604020202020204" pitchFamily="34" charset="0"/>
                  </a:rPr>
                  <a:t>Chemistry</a:t>
                </a:r>
              </a:p>
            </p:txBody>
          </p:sp>
          <p:sp>
            <p:nvSpPr>
              <p:cNvPr id="8263" name="Line 1052"/>
              <p:cNvSpPr>
                <a:spLocks noChangeShapeType="1"/>
              </p:cNvSpPr>
              <p:nvPr/>
            </p:nvSpPr>
            <p:spPr bwMode="auto">
              <a:xfrm flipV="1">
                <a:off x="3803" y="3230"/>
                <a:ext cx="19" cy="2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</p:grpSp>
      </p:grpSp>
      <p:grpSp>
        <p:nvGrpSpPr>
          <p:cNvPr id="178281" name="Group 1129"/>
          <p:cNvGrpSpPr>
            <a:grpSpLocks/>
          </p:cNvGrpSpPr>
          <p:nvPr/>
        </p:nvGrpSpPr>
        <p:grpSpPr bwMode="auto">
          <a:xfrm>
            <a:off x="7162800" y="3276600"/>
            <a:ext cx="1981200" cy="381000"/>
            <a:chOff x="4512" y="2064"/>
            <a:chExt cx="1248" cy="240"/>
          </a:xfrm>
        </p:grpSpPr>
        <p:sp>
          <p:nvSpPr>
            <p:cNvPr id="8258" name="Text Box 1068"/>
            <p:cNvSpPr txBox="1">
              <a:spLocks noChangeArrowheads="1"/>
            </p:cNvSpPr>
            <p:nvPr/>
          </p:nvSpPr>
          <p:spPr bwMode="auto">
            <a:xfrm>
              <a:off x="4713" y="2064"/>
              <a:ext cx="104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FF9900"/>
                  </a:solidFill>
                  <a:latin typeface="Helvetica" panose="020B0604020202020204" pitchFamily="34" charset="0"/>
                </a:rPr>
                <a:t>Physiology</a:t>
              </a:r>
              <a:endParaRPr lang="en-US" altLang="en-US" sz="1400" dirty="0">
                <a:solidFill>
                  <a:srgbClr val="FF99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8259" name="Line 1073"/>
            <p:cNvSpPr>
              <a:spLocks noChangeShapeType="1"/>
            </p:cNvSpPr>
            <p:nvPr/>
          </p:nvSpPr>
          <p:spPr bwMode="auto">
            <a:xfrm flipH="1">
              <a:off x="4512" y="2179"/>
              <a:ext cx="192" cy="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  <p:grpSp>
        <p:nvGrpSpPr>
          <p:cNvPr id="178288" name="Group 1136"/>
          <p:cNvGrpSpPr>
            <a:grpSpLocks/>
          </p:cNvGrpSpPr>
          <p:nvPr/>
        </p:nvGrpSpPr>
        <p:grpSpPr bwMode="auto">
          <a:xfrm>
            <a:off x="6858000" y="2286000"/>
            <a:ext cx="2286000" cy="3594100"/>
            <a:chOff x="4320" y="1440"/>
            <a:chExt cx="1440" cy="2264"/>
          </a:xfrm>
        </p:grpSpPr>
        <p:grpSp>
          <p:nvGrpSpPr>
            <p:cNvPr id="8243" name="Group 1132"/>
            <p:cNvGrpSpPr>
              <a:grpSpLocks/>
            </p:cNvGrpSpPr>
            <p:nvPr/>
          </p:nvGrpSpPr>
          <p:grpSpPr bwMode="auto">
            <a:xfrm>
              <a:off x="4512" y="1440"/>
              <a:ext cx="1248" cy="720"/>
              <a:chOff x="4512" y="1440"/>
              <a:chExt cx="1248" cy="720"/>
            </a:xfrm>
          </p:grpSpPr>
          <p:sp>
            <p:nvSpPr>
              <p:cNvPr id="8255" name="Text Box 1033"/>
              <p:cNvSpPr txBox="1">
                <a:spLocks noChangeArrowheads="1"/>
              </p:cNvSpPr>
              <p:nvPr/>
            </p:nvSpPr>
            <p:spPr bwMode="auto">
              <a:xfrm>
                <a:off x="4732" y="1440"/>
                <a:ext cx="102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400" b="1" dirty="0">
                    <a:latin typeface="Helvetica" panose="020B0604020202020204" pitchFamily="34" charset="0"/>
                  </a:rPr>
                  <a:t>Biochemistry</a:t>
                </a:r>
              </a:p>
            </p:txBody>
          </p:sp>
          <p:sp>
            <p:nvSpPr>
              <p:cNvPr id="8256" name="Line 1071"/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92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8257" name="Line 1072"/>
              <p:cNvSpPr>
                <a:spLocks noChangeShapeType="1"/>
              </p:cNvSpPr>
              <p:nvPr/>
            </p:nvSpPr>
            <p:spPr bwMode="auto">
              <a:xfrm flipH="1">
                <a:off x="4512" y="1680"/>
                <a:ext cx="28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</p:grpSp>
        <p:grpSp>
          <p:nvGrpSpPr>
            <p:cNvPr id="8244" name="Group 1134"/>
            <p:cNvGrpSpPr>
              <a:grpSpLocks/>
            </p:cNvGrpSpPr>
            <p:nvPr/>
          </p:nvGrpSpPr>
          <p:grpSpPr bwMode="auto">
            <a:xfrm>
              <a:off x="4320" y="2352"/>
              <a:ext cx="1440" cy="1352"/>
              <a:chOff x="4320" y="2352"/>
              <a:chExt cx="1440" cy="1352"/>
            </a:xfrm>
          </p:grpSpPr>
          <p:sp>
            <p:nvSpPr>
              <p:cNvPr id="8245" name="Text Box 1034"/>
              <p:cNvSpPr txBox="1">
                <a:spLocks noChangeArrowheads="1"/>
              </p:cNvSpPr>
              <p:nvPr/>
            </p:nvSpPr>
            <p:spPr bwMode="auto">
              <a:xfrm>
                <a:off x="4906" y="2985"/>
                <a:ext cx="56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400" b="1" dirty="0">
                    <a:latin typeface="Helvetica" panose="020B0604020202020204" pitchFamily="34" charset="0"/>
                  </a:rPr>
                  <a:t>DMPK</a:t>
                </a:r>
              </a:p>
            </p:txBody>
          </p:sp>
          <p:sp>
            <p:nvSpPr>
              <p:cNvPr id="8246" name="Line 1050"/>
              <p:cNvSpPr>
                <a:spLocks noChangeShapeType="1"/>
              </p:cNvSpPr>
              <p:nvPr/>
            </p:nvSpPr>
            <p:spPr bwMode="auto">
              <a:xfrm flipH="1">
                <a:off x="4464" y="3129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grpSp>
            <p:nvGrpSpPr>
              <p:cNvPr id="8247" name="Group 1125"/>
              <p:cNvGrpSpPr>
                <a:grpSpLocks/>
              </p:cNvGrpSpPr>
              <p:nvPr/>
            </p:nvGrpSpPr>
            <p:grpSpPr bwMode="auto">
              <a:xfrm>
                <a:off x="4320" y="3312"/>
                <a:ext cx="1174" cy="392"/>
                <a:chOff x="4320" y="3312"/>
                <a:chExt cx="1174" cy="392"/>
              </a:xfrm>
            </p:grpSpPr>
            <p:sp>
              <p:nvSpPr>
                <p:cNvPr id="8253" name="Text Box 1036"/>
                <p:cNvSpPr txBox="1">
                  <a:spLocks noChangeArrowheads="1"/>
                </p:cNvSpPr>
                <p:nvPr/>
              </p:nvSpPr>
              <p:spPr bwMode="auto">
                <a:xfrm>
                  <a:off x="4713" y="3510"/>
                  <a:ext cx="781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en-US" sz="1400" b="1" dirty="0">
                      <a:latin typeface="Helvetica" panose="020B0604020202020204" pitchFamily="34" charset="0"/>
                    </a:rPr>
                    <a:t>Enzymology</a:t>
                  </a:r>
                </a:p>
              </p:txBody>
            </p:sp>
            <p:sp>
              <p:nvSpPr>
                <p:cNvPr id="8254" name="Line 1051"/>
                <p:cNvSpPr>
                  <a:spLocks noChangeShapeType="1"/>
                </p:cNvSpPr>
                <p:nvPr/>
              </p:nvSpPr>
              <p:spPr bwMode="auto">
                <a:xfrm flipH="1" flipV="1">
                  <a:off x="4320" y="3312"/>
                  <a:ext cx="432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 dirty="0"/>
                </a:p>
              </p:txBody>
            </p:sp>
          </p:grpSp>
          <p:sp>
            <p:nvSpPr>
              <p:cNvPr id="8248" name="Text Box 1067"/>
              <p:cNvSpPr txBox="1">
                <a:spLocks noChangeArrowheads="1"/>
              </p:cNvSpPr>
              <p:nvPr/>
            </p:nvSpPr>
            <p:spPr bwMode="auto">
              <a:xfrm>
                <a:off x="4788" y="2688"/>
                <a:ext cx="97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400" b="1" dirty="0">
                    <a:latin typeface="Helvetica" panose="020B0604020202020204" pitchFamily="34" charset="0"/>
                  </a:rPr>
                  <a:t>Immunology</a:t>
                </a:r>
                <a:endParaRPr lang="en-US" altLang="en-US" sz="1400" dirty="0"/>
              </a:p>
            </p:txBody>
          </p:sp>
          <p:sp>
            <p:nvSpPr>
              <p:cNvPr id="8249" name="Line 1070"/>
              <p:cNvSpPr>
                <a:spLocks noChangeShapeType="1"/>
              </p:cNvSpPr>
              <p:nvPr/>
            </p:nvSpPr>
            <p:spPr bwMode="auto">
              <a:xfrm flipH="1" flipV="1">
                <a:off x="4512" y="2592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grpSp>
            <p:nvGrpSpPr>
              <p:cNvPr id="8250" name="Group 1133"/>
              <p:cNvGrpSpPr>
                <a:grpSpLocks/>
              </p:cNvGrpSpPr>
              <p:nvPr/>
            </p:nvGrpSpPr>
            <p:grpSpPr bwMode="auto">
              <a:xfrm>
                <a:off x="4464" y="2352"/>
                <a:ext cx="1082" cy="194"/>
                <a:chOff x="4464" y="2352"/>
                <a:chExt cx="1082" cy="194"/>
              </a:xfrm>
            </p:grpSpPr>
            <p:sp>
              <p:nvSpPr>
                <p:cNvPr id="825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652" y="2352"/>
                  <a:ext cx="894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400" b="1" dirty="0">
                      <a:latin typeface="Helvetica" panose="020B0604020202020204" pitchFamily="34" charset="0"/>
                    </a:rPr>
                    <a:t>Pharmacology</a:t>
                  </a:r>
                </a:p>
              </p:txBody>
            </p:sp>
            <p:sp>
              <p:nvSpPr>
                <p:cNvPr id="8252" name="Line 1077"/>
                <p:cNvSpPr>
                  <a:spLocks noChangeShapeType="1"/>
                </p:cNvSpPr>
                <p:nvPr/>
              </p:nvSpPr>
              <p:spPr bwMode="auto">
                <a:xfrm flipH="1" flipV="1">
                  <a:off x="4464" y="2448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 dirty="0"/>
                </a:p>
              </p:txBody>
            </p:sp>
          </p:grpSp>
        </p:grpSp>
      </p:grpSp>
      <p:grpSp>
        <p:nvGrpSpPr>
          <p:cNvPr id="178283" name="Group 1131"/>
          <p:cNvGrpSpPr>
            <a:grpSpLocks/>
          </p:cNvGrpSpPr>
          <p:nvPr/>
        </p:nvGrpSpPr>
        <p:grpSpPr bwMode="auto">
          <a:xfrm>
            <a:off x="279401" y="1492250"/>
            <a:ext cx="1854200" cy="1198563"/>
            <a:chOff x="176" y="940"/>
            <a:chExt cx="1168" cy="755"/>
          </a:xfrm>
        </p:grpSpPr>
        <p:sp>
          <p:nvSpPr>
            <p:cNvPr id="8239" name="Text Box 1044"/>
            <p:cNvSpPr txBox="1">
              <a:spLocks noChangeArrowheads="1"/>
            </p:cNvSpPr>
            <p:nvPr/>
          </p:nvSpPr>
          <p:spPr bwMode="auto">
            <a:xfrm>
              <a:off x="176" y="1365"/>
              <a:ext cx="73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dirty="0">
                  <a:latin typeface="Helvetica" panose="020B0604020202020204" pitchFamily="34" charset="0"/>
                </a:rPr>
                <a:t>Information</a:t>
              </a:r>
            </a:p>
            <a:p>
              <a:pPr algn="ctr"/>
              <a:r>
                <a:rPr lang="en-US" altLang="en-US" sz="1400" b="1" dirty="0">
                  <a:latin typeface="Helvetica" panose="020B0604020202020204" pitchFamily="34" charset="0"/>
                </a:rPr>
                <a:t>Technology</a:t>
              </a:r>
            </a:p>
          </p:txBody>
        </p:sp>
        <p:sp>
          <p:nvSpPr>
            <p:cNvPr id="8240" name="Text Box 1046"/>
            <p:cNvSpPr txBox="1">
              <a:spLocks noChangeArrowheads="1"/>
            </p:cNvSpPr>
            <p:nvPr/>
          </p:nvSpPr>
          <p:spPr bwMode="auto">
            <a:xfrm>
              <a:off x="274" y="940"/>
              <a:ext cx="64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dirty="0">
                  <a:latin typeface="Helvetica" panose="020B0604020202020204" pitchFamily="34" charset="0"/>
                </a:rPr>
                <a:t>Modelling</a:t>
              </a:r>
            </a:p>
          </p:txBody>
        </p:sp>
        <p:sp>
          <p:nvSpPr>
            <p:cNvPr id="8241" name="Line 1057"/>
            <p:cNvSpPr>
              <a:spLocks noChangeShapeType="1"/>
            </p:cNvSpPr>
            <p:nvPr/>
          </p:nvSpPr>
          <p:spPr bwMode="auto">
            <a:xfrm>
              <a:off x="864" y="1033"/>
              <a:ext cx="48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8242" name="Line 1056"/>
            <p:cNvSpPr>
              <a:spLocks noChangeShapeType="1"/>
            </p:cNvSpPr>
            <p:nvPr/>
          </p:nvSpPr>
          <p:spPr bwMode="auto">
            <a:xfrm>
              <a:off x="960" y="1488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  <p:grpSp>
        <p:nvGrpSpPr>
          <p:cNvPr id="178282" name="Group 1130"/>
          <p:cNvGrpSpPr>
            <a:grpSpLocks/>
          </p:cNvGrpSpPr>
          <p:nvPr/>
        </p:nvGrpSpPr>
        <p:grpSpPr bwMode="auto">
          <a:xfrm>
            <a:off x="2676525" y="4953003"/>
            <a:ext cx="1587500" cy="823913"/>
            <a:chOff x="1686" y="3120"/>
            <a:chExt cx="1000" cy="519"/>
          </a:xfrm>
        </p:grpSpPr>
        <p:sp>
          <p:nvSpPr>
            <p:cNvPr id="8237" name="Text Box 1059"/>
            <p:cNvSpPr txBox="1">
              <a:spLocks noChangeArrowheads="1"/>
            </p:cNvSpPr>
            <p:nvPr/>
          </p:nvSpPr>
          <p:spPr bwMode="auto">
            <a:xfrm>
              <a:off x="1686" y="3445"/>
              <a:ext cx="10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FF9900"/>
                  </a:solidFill>
                  <a:latin typeface="Helvetica" panose="020B0604020202020204" pitchFamily="34" charset="0"/>
                </a:rPr>
                <a:t>Physiology</a:t>
              </a:r>
              <a:endParaRPr lang="en-US" altLang="en-US" sz="1400" dirty="0">
                <a:solidFill>
                  <a:srgbClr val="FF99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8238" name="Line 1063"/>
            <p:cNvSpPr>
              <a:spLocks noChangeShapeType="1"/>
            </p:cNvSpPr>
            <p:nvPr/>
          </p:nvSpPr>
          <p:spPr bwMode="auto">
            <a:xfrm flipH="1" flipV="1">
              <a:off x="2016" y="3120"/>
              <a:ext cx="48" cy="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8289" name="Group 1137"/>
          <p:cNvGrpSpPr>
            <a:grpSpLocks/>
          </p:cNvGrpSpPr>
          <p:nvPr/>
        </p:nvGrpSpPr>
        <p:grpSpPr bwMode="auto">
          <a:xfrm>
            <a:off x="-12700" y="3428999"/>
            <a:ext cx="5281613" cy="2498725"/>
            <a:chOff x="-8" y="2160"/>
            <a:chExt cx="3327" cy="1574"/>
          </a:xfrm>
        </p:grpSpPr>
        <p:grpSp>
          <p:nvGrpSpPr>
            <p:cNvPr id="8224" name="Group 1135"/>
            <p:cNvGrpSpPr>
              <a:grpSpLocks/>
            </p:cNvGrpSpPr>
            <p:nvPr/>
          </p:nvGrpSpPr>
          <p:grpSpPr bwMode="auto">
            <a:xfrm>
              <a:off x="-8" y="2160"/>
              <a:ext cx="1688" cy="1574"/>
              <a:chOff x="0" y="2208"/>
              <a:chExt cx="1688" cy="1574"/>
            </a:xfrm>
          </p:grpSpPr>
          <p:grpSp>
            <p:nvGrpSpPr>
              <p:cNvPr id="8228" name="Group 1097"/>
              <p:cNvGrpSpPr>
                <a:grpSpLocks/>
              </p:cNvGrpSpPr>
              <p:nvPr/>
            </p:nvGrpSpPr>
            <p:grpSpPr bwMode="auto">
              <a:xfrm>
                <a:off x="1" y="2208"/>
                <a:ext cx="1100" cy="680"/>
                <a:chOff x="100" y="2098"/>
                <a:chExt cx="1100" cy="680"/>
              </a:xfrm>
            </p:grpSpPr>
            <p:sp>
              <p:nvSpPr>
                <p:cNvPr id="8233" name="Text Box 1041"/>
                <p:cNvSpPr txBox="1">
                  <a:spLocks noChangeArrowheads="1"/>
                </p:cNvSpPr>
                <p:nvPr/>
              </p:nvSpPr>
              <p:spPr bwMode="auto">
                <a:xfrm>
                  <a:off x="189" y="2448"/>
                  <a:ext cx="781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en-US" sz="1400" b="1" dirty="0">
                      <a:latin typeface="Helvetica" panose="020B0604020202020204" pitchFamily="34" charset="0"/>
                    </a:rPr>
                    <a:t>Safety</a:t>
                  </a:r>
                </a:p>
                <a:p>
                  <a:pPr algn="ctr"/>
                  <a:r>
                    <a:rPr lang="en-US" altLang="en-US" sz="1400" b="1" dirty="0">
                      <a:latin typeface="Helvetica" panose="020B0604020202020204" pitchFamily="34" charset="0"/>
                    </a:rPr>
                    <a:t>Assessment</a:t>
                  </a:r>
                </a:p>
              </p:txBody>
            </p:sp>
            <p:sp>
              <p:nvSpPr>
                <p:cNvPr id="8234" name="Text Box 1042"/>
                <p:cNvSpPr txBox="1">
                  <a:spLocks noChangeArrowheads="1"/>
                </p:cNvSpPr>
                <p:nvPr/>
              </p:nvSpPr>
              <p:spPr bwMode="auto">
                <a:xfrm>
                  <a:off x="100" y="2098"/>
                  <a:ext cx="736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400" b="1" dirty="0">
                      <a:latin typeface="Helvetica" panose="020B0604020202020204" pitchFamily="34" charset="0"/>
                    </a:rPr>
                    <a:t>Metabolism</a:t>
                  </a:r>
                </a:p>
              </p:txBody>
            </p:sp>
            <p:sp>
              <p:nvSpPr>
                <p:cNvPr id="8235" name="Line 1054"/>
                <p:cNvSpPr>
                  <a:spLocks noChangeShapeType="1"/>
                </p:cNvSpPr>
                <p:nvPr/>
              </p:nvSpPr>
              <p:spPr bwMode="auto">
                <a:xfrm flipV="1">
                  <a:off x="912" y="2473"/>
                  <a:ext cx="28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 dirty="0"/>
                </a:p>
              </p:txBody>
            </p:sp>
            <p:sp>
              <p:nvSpPr>
                <p:cNvPr id="8236" name="Line 1055"/>
                <p:cNvSpPr>
                  <a:spLocks noChangeShapeType="1"/>
                </p:cNvSpPr>
                <p:nvPr/>
              </p:nvSpPr>
              <p:spPr bwMode="auto">
                <a:xfrm>
                  <a:off x="960" y="2208"/>
                  <a:ext cx="240" cy="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 dirty="0"/>
                </a:p>
              </p:txBody>
            </p:sp>
          </p:grpSp>
          <p:sp>
            <p:nvSpPr>
              <p:cNvPr id="8229" name="Text Box 1039"/>
              <p:cNvSpPr txBox="1">
                <a:spLocks noChangeArrowheads="1"/>
              </p:cNvSpPr>
              <p:nvPr/>
            </p:nvSpPr>
            <p:spPr bwMode="auto">
              <a:xfrm>
                <a:off x="0" y="3325"/>
                <a:ext cx="125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400" b="1" dirty="0">
                    <a:latin typeface="Helvetica" panose="020B0604020202020204" pitchFamily="34" charset="0"/>
                  </a:rPr>
                  <a:t>Pharmacology</a:t>
                </a:r>
              </a:p>
            </p:txBody>
          </p:sp>
          <p:sp>
            <p:nvSpPr>
              <p:cNvPr id="8230" name="Line 1053"/>
              <p:cNvSpPr>
                <a:spLocks noChangeShapeType="1"/>
              </p:cNvSpPr>
              <p:nvPr/>
            </p:nvSpPr>
            <p:spPr bwMode="auto">
              <a:xfrm flipV="1">
                <a:off x="668" y="2996"/>
                <a:ext cx="72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8231" name="Line 1061"/>
              <p:cNvSpPr>
                <a:spLocks noChangeShapeType="1"/>
              </p:cNvSpPr>
              <p:nvPr/>
            </p:nvSpPr>
            <p:spPr bwMode="auto">
              <a:xfrm flipV="1">
                <a:off x="1286" y="3117"/>
                <a:ext cx="319" cy="5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8232" name="Text Box 1062"/>
              <p:cNvSpPr txBox="1">
                <a:spLocks noChangeArrowheads="1"/>
              </p:cNvSpPr>
              <p:nvPr/>
            </p:nvSpPr>
            <p:spPr bwMode="auto">
              <a:xfrm>
                <a:off x="729" y="3588"/>
                <a:ext cx="95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400" b="1" dirty="0">
                    <a:latin typeface="Helvetica" panose="020B0604020202020204" pitchFamily="34" charset="0"/>
                  </a:rPr>
                  <a:t>Pathology</a:t>
                </a:r>
                <a:endParaRPr lang="en-US" altLang="en-US" sz="1400" dirty="0"/>
              </a:p>
            </p:txBody>
          </p:sp>
        </p:grpSp>
        <p:grpSp>
          <p:nvGrpSpPr>
            <p:cNvPr id="8225" name="Group 1124"/>
            <p:cNvGrpSpPr>
              <a:grpSpLocks/>
            </p:cNvGrpSpPr>
            <p:nvPr/>
          </p:nvGrpSpPr>
          <p:grpSpPr bwMode="auto">
            <a:xfrm>
              <a:off x="2454" y="3072"/>
              <a:ext cx="865" cy="430"/>
              <a:chOff x="2454" y="3072"/>
              <a:chExt cx="865" cy="430"/>
            </a:xfrm>
          </p:grpSpPr>
          <p:sp>
            <p:nvSpPr>
              <p:cNvPr id="8226" name="Text Box 1038"/>
              <p:cNvSpPr txBox="1">
                <a:spLocks noChangeArrowheads="1"/>
              </p:cNvSpPr>
              <p:nvPr/>
            </p:nvSpPr>
            <p:spPr bwMode="auto">
              <a:xfrm>
                <a:off x="2454" y="3308"/>
                <a:ext cx="865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400" b="1" dirty="0">
                    <a:latin typeface="Helvetica" panose="020B0604020202020204" pitchFamily="34" charset="0"/>
                  </a:rPr>
                  <a:t>Behavior</a:t>
                </a:r>
              </a:p>
            </p:txBody>
          </p:sp>
          <p:sp>
            <p:nvSpPr>
              <p:cNvPr id="8227" name="Line 1060"/>
              <p:cNvSpPr>
                <a:spLocks noChangeShapeType="1"/>
              </p:cNvSpPr>
              <p:nvPr/>
            </p:nvSpPr>
            <p:spPr bwMode="auto">
              <a:xfrm flipH="1" flipV="1">
                <a:off x="2544" y="3072"/>
                <a:ext cx="258" cy="2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</p:grpSp>
      </p:grpSp>
      <p:grpSp>
        <p:nvGrpSpPr>
          <p:cNvPr id="178239" name="Group 1087"/>
          <p:cNvGrpSpPr>
            <a:grpSpLocks/>
          </p:cNvGrpSpPr>
          <p:nvPr/>
        </p:nvGrpSpPr>
        <p:grpSpPr bwMode="auto">
          <a:xfrm>
            <a:off x="1882775" y="1619250"/>
            <a:ext cx="5308600" cy="3349625"/>
            <a:chOff x="1204" y="1053"/>
            <a:chExt cx="3344" cy="2110"/>
          </a:xfrm>
        </p:grpSpPr>
        <p:sp>
          <p:nvSpPr>
            <p:cNvPr id="8212" name="Text Box 1028"/>
            <p:cNvSpPr txBox="1">
              <a:spLocks noChangeArrowheads="1"/>
            </p:cNvSpPr>
            <p:nvPr/>
          </p:nvSpPr>
          <p:spPr bwMode="auto">
            <a:xfrm>
              <a:off x="1750" y="1053"/>
              <a:ext cx="1019" cy="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Novel Molecule</a:t>
              </a:r>
            </a:p>
          </p:txBody>
        </p:sp>
        <p:sp>
          <p:nvSpPr>
            <p:cNvPr id="8213" name="Text Box 1030"/>
            <p:cNvSpPr txBox="1">
              <a:spLocks noChangeArrowheads="1"/>
            </p:cNvSpPr>
            <p:nvPr/>
          </p:nvSpPr>
          <p:spPr bwMode="auto">
            <a:xfrm>
              <a:off x="2976" y="1110"/>
              <a:ext cx="1488" cy="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Intellectual Property</a:t>
              </a:r>
            </a:p>
          </p:txBody>
        </p:sp>
        <p:sp>
          <p:nvSpPr>
            <p:cNvPr id="8214" name="Text Box 1032"/>
            <p:cNvSpPr txBox="1">
              <a:spLocks noChangeArrowheads="1"/>
            </p:cNvSpPr>
            <p:nvPr/>
          </p:nvSpPr>
          <p:spPr bwMode="auto">
            <a:xfrm>
              <a:off x="3337" y="1441"/>
              <a:ext cx="1211" cy="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Structural Activity</a:t>
              </a:r>
            </a:p>
          </p:txBody>
        </p:sp>
        <p:sp>
          <p:nvSpPr>
            <p:cNvPr id="8215" name="Text Box 1035"/>
            <p:cNvSpPr txBox="1">
              <a:spLocks noChangeArrowheads="1"/>
            </p:cNvSpPr>
            <p:nvPr/>
          </p:nvSpPr>
          <p:spPr bwMode="auto">
            <a:xfrm>
              <a:off x="3215" y="2833"/>
              <a:ext cx="1019" cy="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Pharmacokinetic</a:t>
              </a:r>
            </a:p>
            <a:p>
              <a:pPr algn="ctr"/>
              <a:r>
                <a:rPr lang="en-US" altLang="en-US" sz="14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Properties</a:t>
              </a:r>
            </a:p>
          </p:txBody>
        </p:sp>
        <p:sp>
          <p:nvSpPr>
            <p:cNvPr id="8216" name="Text Box 1040"/>
            <p:cNvSpPr txBox="1">
              <a:spLocks noChangeArrowheads="1"/>
            </p:cNvSpPr>
            <p:nvPr/>
          </p:nvSpPr>
          <p:spPr bwMode="auto">
            <a:xfrm>
              <a:off x="1597" y="2817"/>
              <a:ext cx="901" cy="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i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In Vivo</a:t>
              </a:r>
              <a:r>
                <a:rPr lang="en-US" altLang="en-US" sz="14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 activity</a:t>
              </a:r>
            </a:p>
          </p:txBody>
        </p:sp>
        <p:sp>
          <p:nvSpPr>
            <p:cNvPr id="8217" name="Text Box 1043"/>
            <p:cNvSpPr txBox="1">
              <a:spLocks noChangeArrowheads="1"/>
            </p:cNvSpPr>
            <p:nvPr/>
          </p:nvSpPr>
          <p:spPr bwMode="auto">
            <a:xfrm>
              <a:off x="1295" y="2170"/>
              <a:ext cx="455" cy="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Safety</a:t>
              </a:r>
            </a:p>
          </p:txBody>
        </p:sp>
        <p:sp>
          <p:nvSpPr>
            <p:cNvPr id="8218" name="Text Box 1045"/>
            <p:cNvSpPr txBox="1">
              <a:spLocks noChangeArrowheads="1"/>
            </p:cNvSpPr>
            <p:nvPr/>
          </p:nvSpPr>
          <p:spPr bwMode="auto">
            <a:xfrm>
              <a:off x="1204" y="1425"/>
              <a:ext cx="492" cy="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Design</a:t>
              </a:r>
            </a:p>
          </p:txBody>
        </p:sp>
        <p:sp>
          <p:nvSpPr>
            <p:cNvPr id="8219" name="Text Box 1074"/>
            <p:cNvSpPr txBox="1">
              <a:spLocks noChangeArrowheads="1"/>
            </p:cNvSpPr>
            <p:nvPr/>
          </p:nvSpPr>
          <p:spPr bwMode="auto">
            <a:xfrm>
              <a:off x="3256" y="2113"/>
              <a:ext cx="1208" cy="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Pharmacodynamics</a:t>
              </a:r>
              <a:endParaRPr lang="en-US" alt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220" name="Group 1081"/>
            <p:cNvGrpSpPr>
              <a:grpSpLocks/>
            </p:cNvGrpSpPr>
            <p:nvPr/>
          </p:nvGrpSpPr>
          <p:grpSpPr bwMode="auto">
            <a:xfrm>
              <a:off x="2208" y="1729"/>
              <a:ext cx="816" cy="816"/>
              <a:chOff x="4800" y="2976"/>
              <a:chExt cx="288" cy="288"/>
            </a:xfrm>
          </p:grpSpPr>
          <p:sp>
            <p:nvSpPr>
              <p:cNvPr id="8221" name="Oval 1078"/>
              <p:cNvSpPr>
                <a:spLocks noChangeArrowheads="1"/>
              </p:cNvSpPr>
              <p:nvPr/>
            </p:nvSpPr>
            <p:spPr bwMode="auto">
              <a:xfrm>
                <a:off x="4800" y="2976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8222" name="Line 1079"/>
              <p:cNvSpPr>
                <a:spLocks noChangeShapeType="1"/>
              </p:cNvSpPr>
              <p:nvPr/>
            </p:nvSpPr>
            <p:spPr bwMode="auto">
              <a:xfrm>
                <a:off x="4944" y="297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23" name="Line 1080"/>
              <p:cNvSpPr>
                <a:spLocks noChangeShapeType="1"/>
              </p:cNvSpPr>
              <p:nvPr/>
            </p:nvSpPr>
            <p:spPr bwMode="auto">
              <a:xfrm rot="-5400000">
                <a:off x="4944" y="297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8278" name="Group 1126"/>
          <p:cNvGrpSpPr>
            <a:grpSpLocks/>
          </p:cNvGrpSpPr>
          <p:nvPr/>
        </p:nvGrpSpPr>
        <p:grpSpPr bwMode="auto">
          <a:xfrm>
            <a:off x="6024566" y="5133972"/>
            <a:ext cx="1138238" cy="746125"/>
            <a:chOff x="3795" y="3234"/>
            <a:chExt cx="717" cy="470"/>
          </a:xfrm>
        </p:grpSpPr>
        <p:sp>
          <p:nvSpPr>
            <p:cNvPr id="8210" name="Rectangle 1099"/>
            <p:cNvSpPr>
              <a:spLocks noChangeArrowheads="1"/>
            </p:cNvSpPr>
            <p:nvPr/>
          </p:nvSpPr>
          <p:spPr bwMode="auto">
            <a:xfrm>
              <a:off x="3795" y="3510"/>
              <a:ext cx="7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FF9900"/>
                  </a:solidFill>
                  <a:latin typeface="Helvetica" panose="020B0604020202020204" pitchFamily="34" charset="0"/>
                </a:rPr>
                <a:t>Physiology</a:t>
              </a:r>
            </a:p>
          </p:txBody>
        </p:sp>
        <p:sp>
          <p:nvSpPr>
            <p:cNvPr id="8211" name="Line 1121"/>
            <p:cNvSpPr>
              <a:spLocks noChangeShapeType="1"/>
            </p:cNvSpPr>
            <p:nvPr/>
          </p:nvSpPr>
          <p:spPr bwMode="auto">
            <a:xfrm flipH="1" flipV="1">
              <a:off x="3964" y="3234"/>
              <a:ext cx="103" cy="1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  <p:grpSp>
        <p:nvGrpSpPr>
          <p:cNvPr id="178280" name="Group 1128"/>
          <p:cNvGrpSpPr>
            <a:grpSpLocks/>
          </p:cNvGrpSpPr>
          <p:nvPr/>
        </p:nvGrpSpPr>
        <p:grpSpPr bwMode="auto">
          <a:xfrm>
            <a:off x="7239002" y="1828800"/>
            <a:ext cx="1519238" cy="533400"/>
            <a:chOff x="4560" y="1152"/>
            <a:chExt cx="957" cy="336"/>
          </a:xfrm>
        </p:grpSpPr>
        <p:sp>
          <p:nvSpPr>
            <p:cNvPr id="8208" name="Rectangle 1115"/>
            <p:cNvSpPr>
              <a:spLocks noChangeArrowheads="1"/>
            </p:cNvSpPr>
            <p:nvPr/>
          </p:nvSpPr>
          <p:spPr bwMode="auto">
            <a:xfrm>
              <a:off x="4800" y="1152"/>
              <a:ext cx="7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FF9900"/>
                  </a:solidFill>
                  <a:latin typeface="Helvetica" panose="020B0604020202020204" pitchFamily="34" charset="0"/>
                </a:rPr>
                <a:t>Physiology</a:t>
              </a:r>
            </a:p>
          </p:txBody>
        </p:sp>
        <p:sp>
          <p:nvSpPr>
            <p:cNvPr id="8209" name="Line 1122"/>
            <p:cNvSpPr>
              <a:spLocks noChangeShapeType="1"/>
            </p:cNvSpPr>
            <p:nvPr/>
          </p:nvSpPr>
          <p:spPr bwMode="auto">
            <a:xfrm flipH="1">
              <a:off x="4560" y="1296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  <p:grpSp>
        <p:nvGrpSpPr>
          <p:cNvPr id="178279" name="Group 1127"/>
          <p:cNvGrpSpPr>
            <a:grpSpLocks/>
          </p:cNvGrpSpPr>
          <p:nvPr/>
        </p:nvGrpSpPr>
        <p:grpSpPr bwMode="auto">
          <a:xfrm>
            <a:off x="0" y="3048000"/>
            <a:ext cx="1828800" cy="457200"/>
            <a:chOff x="0" y="1920"/>
            <a:chExt cx="1152" cy="288"/>
          </a:xfrm>
        </p:grpSpPr>
        <p:sp>
          <p:nvSpPr>
            <p:cNvPr id="8206" name="Rectangle 1098"/>
            <p:cNvSpPr>
              <a:spLocks noChangeArrowheads="1"/>
            </p:cNvSpPr>
            <p:nvPr/>
          </p:nvSpPr>
          <p:spPr bwMode="auto">
            <a:xfrm>
              <a:off x="0" y="1920"/>
              <a:ext cx="7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FF9900"/>
                  </a:solidFill>
                  <a:latin typeface="Helvetica" panose="020B0604020202020204" pitchFamily="34" charset="0"/>
                </a:rPr>
                <a:t>Physiology</a:t>
              </a:r>
            </a:p>
          </p:txBody>
        </p:sp>
        <p:sp>
          <p:nvSpPr>
            <p:cNvPr id="8207" name="Line 1123"/>
            <p:cNvSpPr>
              <a:spLocks noChangeShapeType="1"/>
            </p:cNvSpPr>
            <p:nvPr/>
          </p:nvSpPr>
          <p:spPr bwMode="auto">
            <a:xfrm>
              <a:off x="864" y="2064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04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763"/>
            <a:r>
              <a:rPr lang="en-US" sz="2800" dirty="0"/>
              <a:t>Clinical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/>
              <a:t>Submit Investigational New Drug (IND) Application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Provides exemption from a federal statute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Effective in 30 days if FDA does not object or request additional information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Phase 1 Clinical Trials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Approximately 1 year in duration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Requires 20 to 80 subjects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Assess the safety profile, pharmacokinetic (PK) characteristics, and safe dosage range (SAD, MAD, MTD studies)*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Evaluate absorption, distribution, metabolism and excretion (ADME studies), and the duration of presence/action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36525" y="6380163"/>
            <a:ext cx="549275" cy="476250"/>
          </a:xfrm>
        </p:spPr>
        <p:txBody>
          <a:bodyPr/>
          <a:lstStyle/>
          <a:p>
            <a:fld id="{52C8F21C-09FC-437B-9BC0-AD95B98A81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935036"/>
            <a:ext cx="556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Modified based on information obtained from: www.fda.gov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5590401"/>
            <a:ext cx="723900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*Single ascending dose (SAD), Multiple ascending dose (MAD), Maximum tolerated dose (MTD) </a:t>
            </a:r>
          </a:p>
        </p:txBody>
      </p:sp>
    </p:spTree>
    <p:extLst>
      <p:ext uri="{BB962C8B-B14F-4D97-AF65-F5344CB8AC3E}">
        <p14:creationId xmlns:p14="http://schemas.microsoft.com/office/powerpoint/2010/main" val="26925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763"/>
            <a:r>
              <a:rPr lang="en-US" sz="2800" dirty="0"/>
              <a:t>Clinical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/>
              <a:t>Phase 2 Clinical Trials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Approximately 2 years in duration 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Controlled studies composed of 100 to 300 patients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Dose ranging in the target patient population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Assess safety and efficacy of dosing and formulation variances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Phase 3 Clinical Trials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Approximately 3 years in duration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Requires 300 to 3,000 or more patients (intended use population)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Compare new therapies with existing standard of care and assess safety and efficacy of final (commercial) formulation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36525" y="6380163"/>
            <a:ext cx="549275" cy="476250"/>
          </a:xfrm>
        </p:spPr>
        <p:txBody>
          <a:bodyPr/>
          <a:lstStyle/>
          <a:p>
            <a:fld id="{52C8F21C-09FC-437B-9BC0-AD95B98A81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35036"/>
            <a:ext cx="556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Modified based on information obtained from: www.fda.gov</a:t>
            </a:r>
          </a:p>
        </p:txBody>
      </p:sp>
    </p:spTree>
    <p:extLst>
      <p:ext uri="{BB962C8B-B14F-4D97-AF65-F5344CB8AC3E}">
        <p14:creationId xmlns:p14="http://schemas.microsoft.com/office/powerpoint/2010/main" val="4445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9250" indent="4763"/>
            <a:r>
              <a:rPr lang="en-US" sz="2800" dirty="0"/>
              <a:t>Developmental Clinical Pharmacology: </a:t>
            </a:r>
            <a:br>
              <a:rPr lang="en-US" sz="2800" dirty="0"/>
            </a:br>
            <a:r>
              <a:rPr lang="en-US" sz="2400" dirty="0"/>
              <a:t>Emphasis on PoC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/>
              <a:t>Typically short, involving relatively few HVs/patients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1600" dirty="0">
                <a:ea typeface="ＭＳ Ｐゴシック" charset="0"/>
                <a:cs typeface="ＭＳ Ｐゴシック" charset="0"/>
              </a:rPr>
              <a:t>FIH (SAD/MAD; with one patient cohort) 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1600" dirty="0">
                <a:ea typeface="ＭＳ Ｐゴシック" charset="0"/>
                <a:cs typeface="ＭＳ Ｐゴシック" charset="0"/>
              </a:rPr>
              <a:t>Phase 1 Biomarker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1600" dirty="0">
                <a:ea typeface="ＭＳ Ｐゴシック" charset="0"/>
                <a:cs typeface="ＭＳ Ｐゴシック" charset="0"/>
              </a:rPr>
              <a:t>PK/PD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Intelligent Go/No-Go endpoints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1600" dirty="0">
                <a:ea typeface="ＭＳ Ｐゴシック" charset="0"/>
                <a:cs typeface="ＭＳ Ｐゴシック" charset="0"/>
              </a:rPr>
              <a:t>Proof of Mechanism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1600" dirty="0">
                <a:ea typeface="ＭＳ Ｐゴシック" charset="0"/>
                <a:cs typeface="ＭＳ Ｐゴシック" charset="0"/>
              </a:rPr>
              <a:t>Proof of Efficacy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Generally lack statistical significance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High quality read-outs (PD, biomarker, etc..)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1600" dirty="0">
                <a:ea typeface="ＭＳ Ｐゴシック" charset="0"/>
                <a:cs typeface="ＭＳ Ｐゴシック" charset="0"/>
              </a:rPr>
              <a:t>Clinical physiology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1600" dirty="0">
                <a:ea typeface="ＭＳ Ｐゴシック" charset="0"/>
                <a:cs typeface="ＭＳ Ｐゴシック" charset="0"/>
              </a:rPr>
              <a:t>Adaptive designs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36525" y="6380163"/>
            <a:ext cx="549275" cy="476250"/>
          </a:xfrm>
        </p:spPr>
        <p:txBody>
          <a:bodyPr/>
          <a:lstStyle/>
          <a:p>
            <a:fld id="{52C8F21C-09FC-437B-9BC0-AD95B98A81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66344" y="3504716"/>
            <a:ext cx="8229600" cy="11430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</a:pPr>
            <a:r>
              <a:rPr lang="en-US" sz="2800" cap="none" dirty="0">
                <a:ea typeface="ＭＳ Ｐゴシック" pitchFamily="34" charset="-128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1026156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763"/>
            <a:r>
              <a:rPr lang="en-US" sz="2600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3830637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Biopharmaceutical product development is a complex process, requiring extensive time and resources from sponsors and investors. 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Key concepts to consider during the development and approval processes for new drugs;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400" dirty="0"/>
              <a:t>emphasis on how inventors and entrepreneurs can minimize the time to confirm clinical proof of concept (</a:t>
            </a:r>
            <a:r>
              <a:rPr lang="en-US" sz="1400" dirty="0" err="1"/>
              <a:t>PoC</a:t>
            </a:r>
            <a:r>
              <a:rPr lang="en-US" sz="1400" dirty="0"/>
              <a:t>)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Better understanding of how to simplify this highly interesting, yet complicated process.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8F21C-09FC-437B-9BC0-AD95B98A81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Expertise and credentials</a:t>
            </a:r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A81E6-FB70-4F4E-948D-B5B798FE65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3244"/>
            <a:ext cx="8477250" cy="2781790"/>
          </a:xfrm>
          <a:noFill/>
        </p:spPr>
        <p:txBody>
          <a:bodyPr lIns="90487" tIns="44450" rIns="90487" bIns="44450"/>
          <a:lstStyle/>
          <a:p>
            <a:pPr marL="347663" indent="-347663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200" b="1" dirty="0">
                <a:solidFill>
                  <a:srgbClr val="00B0F0"/>
                </a:solidFill>
              </a:rPr>
              <a:t>Industry- and FDA-trained experts </a:t>
            </a:r>
            <a:r>
              <a:rPr lang="en-US" sz="2200" dirty="0"/>
              <a:t>providing regulatory </a:t>
            </a:r>
            <a:r>
              <a:rPr lang="en-US" sz="2200" dirty="0">
                <a:solidFill>
                  <a:srgbClr val="FF0000"/>
                </a:solidFill>
              </a:rPr>
              <a:t>science </a:t>
            </a:r>
            <a:r>
              <a:rPr lang="en-US" sz="2200" dirty="0"/>
              <a:t>and product development consulting services </a:t>
            </a:r>
            <a:r>
              <a:rPr lang="en-US" sz="2200" b="1" dirty="0">
                <a:solidFill>
                  <a:srgbClr val="00B0F0"/>
                </a:solidFill>
              </a:rPr>
              <a:t>required for product approval</a:t>
            </a:r>
            <a:r>
              <a:rPr lang="en-US" sz="2200" dirty="0"/>
              <a:t> and product lifecycle management</a:t>
            </a:r>
          </a:p>
          <a:p>
            <a:pPr marL="347663" indent="-347663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120+</a:t>
            </a:r>
            <a:r>
              <a:rPr lang="en-US" sz="2200" dirty="0"/>
              <a:t> NDA/BLA/ANDA approvals supported</a:t>
            </a:r>
          </a:p>
          <a:p>
            <a:pPr marL="347663" indent="-347663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500+</a:t>
            </a:r>
            <a:r>
              <a:rPr lang="en-US" sz="2200" dirty="0"/>
              <a:t> INDs supported</a:t>
            </a:r>
          </a:p>
          <a:p>
            <a:pPr marL="347663" indent="-347663"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500+</a:t>
            </a:r>
            <a:r>
              <a:rPr lang="en-US" sz="2200" dirty="0"/>
              <a:t> approved products under maintenance (100+ countries)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1964" y="4688735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0"/>
                <a:cs typeface="Arial"/>
              </a:rPr>
              <a:t>170+</a:t>
            </a:r>
          </a:p>
        </p:txBody>
      </p:sp>
      <p:sp>
        <p:nvSpPr>
          <p:cNvPr id="7" name="TextBox 61"/>
          <p:cNvSpPr txBox="1"/>
          <p:nvPr/>
        </p:nvSpPr>
        <p:spPr>
          <a:xfrm>
            <a:off x="7251964" y="5238878"/>
            <a:ext cx="1892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ＭＳ Ｐゴシック" charset="0"/>
              </a:rPr>
              <a:t>Regulatory scientists</a:t>
            </a:r>
            <a:b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ＭＳ Ｐゴシック" charset="0"/>
              </a:rPr>
            </a:b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ＭＳ Ｐゴシック" charset="0"/>
              </a:rPr>
              <a:t>in-house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1443" y="4654103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0"/>
                <a:cs typeface="Arial"/>
              </a:rPr>
              <a:t>40 </a:t>
            </a:r>
          </a:p>
        </p:txBody>
      </p:sp>
      <p:sp>
        <p:nvSpPr>
          <p:cNvPr id="9" name="TextBox 59"/>
          <p:cNvSpPr txBox="1"/>
          <p:nvPr/>
        </p:nvSpPr>
        <p:spPr>
          <a:xfrm>
            <a:off x="1551442" y="5137277"/>
            <a:ext cx="1640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ＭＳ Ｐゴシック" charset="0"/>
              </a:rPr>
              <a:t>Years of global experience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5862" y="4688734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ＭＳ Ｐゴシック" charset="0"/>
                <a:cs typeface="Arial"/>
              </a:rPr>
              <a:t>800+ </a:t>
            </a:r>
          </a:p>
        </p:txBody>
      </p:sp>
      <p:sp>
        <p:nvSpPr>
          <p:cNvPr id="11" name="TextBox 60"/>
          <p:cNvSpPr txBox="1"/>
          <p:nvPr/>
        </p:nvSpPr>
        <p:spPr>
          <a:xfrm>
            <a:off x="4475860" y="5238878"/>
            <a:ext cx="1221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ＭＳ Ｐゴシック" charset="0"/>
              </a:rPr>
              <a:t>Clients served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943895" y="4159876"/>
            <a:ext cx="0" cy="1475004"/>
          </a:xfrm>
          <a:prstGeom prst="line">
            <a:avLst/>
          </a:prstGeom>
          <a:ln w="12700" cmpd="sng">
            <a:solidFill>
              <a:srgbClr val="EE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s://cardinalhealth.widencollective.com/thumbnail/bb30517f-94c6-45f5-80bf-3a70eca355e9/av/250px/Earth%20globe%20BEIGE.png?t=1462220446211&amp;s=43147c1b9d08bfc2a009058ec65823239922e2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7" y="4055034"/>
            <a:ext cx="1266577" cy="12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cardinalhealth.widencollective.com/thumbnail/23b9cf62-2474-4543-8801-b49b30b818ab/av/250px/Shaking%20hands%20BEIGE.png?t=1462220510411&amp;s=af64c7dfb1917d3e5229d9d7df044981353828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84" y="3787637"/>
            <a:ext cx="1663344" cy="16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cardinalhealth.widencollective.com/thumbnail/b935a0fe-6beb-42b5-b62e-ce011680fe6f/av/250px/Person%20Group%20BEIGE.png?t=1462220586144&amp;s=a456e3928033a22437e477be1c9bebb851081ff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05" y="3899841"/>
            <a:ext cx="1507801" cy="15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697671" y="4160520"/>
            <a:ext cx="0" cy="1475004"/>
          </a:xfrm>
          <a:prstGeom prst="line">
            <a:avLst/>
          </a:prstGeom>
          <a:ln w="12700" cmpd="sng">
            <a:solidFill>
              <a:srgbClr val="EE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service areas</a:t>
            </a:r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A81E6-FB70-4F4E-948D-B5B798FE65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29750" y="2237890"/>
            <a:ext cx="16188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b="1" dirty="0">
                <a:solidFill>
                  <a:srgbClr val="404040"/>
                </a:solidFill>
              </a:rPr>
              <a:t>Clinical development and research</a:t>
            </a:r>
          </a:p>
          <a:p>
            <a:pPr lvl="0" algn="ctr">
              <a:lnSpc>
                <a:spcPct val="90000"/>
              </a:lnSpc>
            </a:pPr>
            <a:endParaRPr lang="en-US" sz="1400" b="1" dirty="0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930" y="2332470"/>
            <a:ext cx="159295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b="1" dirty="0">
                <a:solidFill>
                  <a:srgbClr val="404040"/>
                </a:solidFill>
              </a:rPr>
              <a:t>Global regulatory development consulting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07625"/>
            <a:ext cx="830654" cy="759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35" y="1418426"/>
            <a:ext cx="543026" cy="662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92" r="-179"/>
          <a:stretch/>
        </p:blipFill>
        <p:spPr>
          <a:xfrm>
            <a:off x="-2" y="2656158"/>
            <a:ext cx="9144000" cy="11465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399" y="3118773"/>
            <a:ext cx="914400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Regulatory competencies and offerings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322" y="4625269"/>
            <a:ext cx="191556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404040"/>
                </a:solidFill>
              </a:rPr>
              <a:t>Compliance</a:t>
            </a:r>
          </a:p>
          <a:p>
            <a:pPr algn="ctr">
              <a:lnSpc>
                <a:spcPct val="90000"/>
              </a:lnSpc>
            </a:pPr>
            <a:endParaRPr lang="en-US" sz="1400" b="1" dirty="0">
              <a:solidFill>
                <a:srgbClr val="40404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74306" y="4655558"/>
            <a:ext cx="167120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404040"/>
                </a:solidFill>
              </a:rPr>
              <a:t>Training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7903" y="4488580"/>
            <a:ext cx="173807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404040"/>
                </a:solidFill>
              </a:rPr>
              <a:t>Launch and post-approval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612" y="3682378"/>
            <a:ext cx="834493" cy="581438"/>
          </a:xfrm>
          <a:prstGeom prst="rect">
            <a:avLst/>
          </a:prstGeom>
        </p:spPr>
      </p:pic>
      <p:pic>
        <p:nvPicPr>
          <p:cNvPr id="16" name="Picture 15" descr="rx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03"/>
          <a:stretch/>
        </p:blipFill>
        <p:spPr>
          <a:xfrm>
            <a:off x="4222337" y="3633606"/>
            <a:ext cx="716184" cy="785994"/>
          </a:xfrm>
          <a:prstGeom prst="rect">
            <a:avLst/>
          </a:prstGeom>
        </p:spPr>
      </p:pic>
      <p:pic>
        <p:nvPicPr>
          <p:cNvPr id="17" name="Picture 16" descr="clipboard.ai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38" t="24769" r="24984" b="26620"/>
          <a:stretch/>
        </p:blipFill>
        <p:spPr>
          <a:xfrm>
            <a:off x="775540" y="3607246"/>
            <a:ext cx="604487" cy="8123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87903" y="2296848"/>
            <a:ext cx="17728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b="1" dirty="0">
                <a:solidFill>
                  <a:srgbClr val="404040"/>
                </a:solidFill>
              </a:rPr>
              <a:t>Chemistry, manufacturing and controls </a:t>
            </a:r>
          </a:p>
          <a:p>
            <a:pPr lvl="0" algn="ctr">
              <a:lnSpc>
                <a:spcPct val="90000"/>
              </a:lnSpc>
            </a:pPr>
            <a:endParaRPr lang="en-US" sz="1400" b="1" dirty="0">
              <a:solidFill>
                <a:srgbClr val="40404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1408327"/>
            <a:ext cx="588876" cy="70123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02887" y="2397549"/>
            <a:ext cx="170980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b="1" dirty="0">
                <a:solidFill>
                  <a:srgbClr val="404040"/>
                </a:solidFill>
              </a:rPr>
              <a:t>Nonclinical </a:t>
            </a:r>
            <a:br>
              <a:rPr lang="en-US" sz="1400" b="1" dirty="0">
                <a:solidFill>
                  <a:srgbClr val="404040"/>
                </a:solidFill>
              </a:rPr>
            </a:br>
            <a:r>
              <a:rPr lang="en-US" sz="1400" b="1" dirty="0">
                <a:solidFill>
                  <a:srgbClr val="404040"/>
                </a:solidFill>
              </a:rPr>
              <a:t>development</a:t>
            </a:r>
          </a:p>
          <a:p>
            <a:pPr lvl="0" algn="ctr">
              <a:lnSpc>
                <a:spcPct val="90000"/>
              </a:lnSpc>
            </a:pPr>
            <a:endParaRPr lang="en-US" sz="1400" b="1" dirty="0">
              <a:solidFill>
                <a:srgbClr val="404040"/>
              </a:solidFill>
            </a:endParaRPr>
          </a:p>
        </p:txBody>
      </p:sp>
      <p:pic>
        <p:nvPicPr>
          <p:cNvPr id="21" name="Picture 20" descr="microscope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9"/>
          <a:stretch/>
        </p:blipFill>
        <p:spPr>
          <a:xfrm>
            <a:off x="2528980" y="1408327"/>
            <a:ext cx="698586" cy="88852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250400" y="2332470"/>
            <a:ext cx="154321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b="1" dirty="0">
                <a:solidFill>
                  <a:srgbClr val="404040"/>
                </a:solidFill>
              </a:rPr>
              <a:t>Medical</a:t>
            </a:r>
          </a:p>
          <a:p>
            <a:pPr lvl="0" algn="ctr">
              <a:lnSpc>
                <a:spcPct val="90000"/>
              </a:lnSpc>
            </a:pPr>
            <a:r>
              <a:rPr lang="en-US" sz="1400" b="1" dirty="0">
                <a:solidFill>
                  <a:srgbClr val="404040"/>
                </a:solidFill>
              </a:rPr>
              <a:t>writing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209" y="1501056"/>
            <a:ext cx="584487" cy="7030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8888" y="4496250"/>
            <a:ext cx="174481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404040"/>
                </a:solidFill>
              </a:rPr>
              <a:t>Regulatory publishing</a:t>
            </a:r>
          </a:p>
        </p:txBody>
      </p:sp>
      <p:pic>
        <p:nvPicPr>
          <p:cNvPr id="25" name="Picture 24" descr="ipad_reg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44"/>
          <a:stretch/>
        </p:blipFill>
        <p:spPr>
          <a:xfrm>
            <a:off x="2417261" y="3561645"/>
            <a:ext cx="832146" cy="926935"/>
          </a:xfrm>
          <a:prstGeom prst="rect">
            <a:avLst/>
          </a:prstGeom>
        </p:spPr>
      </p:pic>
      <p:pic>
        <p:nvPicPr>
          <p:cNvPr id="26" name="Picture 2" descr="https://cardinalhealth.widencollective.com/thumbnail/e92addf7-9775-44d4-a0c6-ddf1450260e0/av/250px/Award%20ribbon%20RED.png?t=1461800003682&amp;s=318c533c8849c92c550cb44d04c692fc9710769e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3" y="3409033"/>
            <a:ext cx="1079547" cy="107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33304" y="4544535"/>
            <a:ext cx="16712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404040"/>
                </a:solidFill>
              </a:rPr>
              <a:t>Licensing and registrations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996863" y="1189777"/>
            <a:ext cx="0" cy="1782023"/>
          </a:xfrm>
          <a:prstGeom prst="line">
            <a:avLst/>
          </a:prstGeom>
          <a:ln w="3175" cmpd="sng">
            <a:solidFill>
              <a:srgbClr val="40404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69723" y="1219200"/>
            <a:ext cx="0" cy="1767886"/>
          </a:xfrm>
          <a:prstGeom prst="line">
            <a:avLst/>
          </a:prstGeom>
          <a:ln w="3175" cmpd="sng">
            <a:solidFill>
              <a:srgbClr val="40404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07800" y="1219200"/>
            <a:ext cx="0" cy="1767888"/>
          </a:xfrm>
          <a:prstGeom prst="line">
            <a:avLst/>
          </a:prstGeom>
          <a:ln w="3175" cmpd="sng">
            <a:solidFill>
              <a:srgbClr val="40404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212976" y="1219200"/>
            <a:ext cx="0" cy="1767889"/>
          </a:xfrm>
          <a:prstGeom prst="line">
            <a:avLst/>
          </a:prstGeom>
          <a:ln w="3175" cmpd="sng">
            <a:solidFill>
              <a:srgbClr val="40404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002887" y="3495850"/>
            <a:ext cx="0" cy="1535931"/>
          </a:xfrm>
          <a:prstGeom prst="line">
            <a:avLst/>
          </a:prstGeom>
          <a:ln w="3175" cmpd="sng">
            <a:solidFill>
              <a:srgbClr val="40404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7903" y="3503396"/>
            <a:ext cx="0" cy="1525804"/>
          </a:xfrm>
          <a:prstGeom prst="line">
            <a:avLst/>
          </a:prstGeom>
          <a:ln w="3175" cmpd="sng">
            <a:solidFill>
              <a:srgbClr val="40404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567413" y="3536789"/>
            <a:ext cx="0" cy="1492411"/>
          </a:xfrm>
          <a:prstGeom prst="line">
            <a:avLst/>
          </a:prstGeom>
          <a:ln w="3175" cmpd="sng">
            <a:solidFill>
              <a:srgbClr val="40404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12976" y="3520145"/>
            <a:ext cx="0" cy="1525804"/>
          </a:xfrm>
          <a:prstGeom prst="line">
            <a:avLst/>
          </a:prstGeom>
          <a:ln w="3175" cmpd="sng">
            <a:solidFill>
              <a:srgbClr val="40404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763"/>
            <a:r>
              <a:rPr lang="en-US" sz="2600" dirty="0"/>
              <a:t>New Drug and Biologics Approvals and Research and Development Spending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8F21C-09FC-437B-9BC0-AD95B98A812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11908" r="3806"/>
          <a:stretch/>
        </p:blipFill>
        <p:spPr bwMode="auto">
          <a:xfrm>
            <a:off x="914401" y="1537748"/>
            <a:ext cx="7210252" cy="41355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482" y="5912068"/>
            <a:ext cx="6926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a typeface="ＭＳ Ｐゴシック" pitchFamily="34" charset="-128"/>
              </a:rPr>
              <a:t>Joseph A. DiMasi. Cost of Developing a New Drug [Briefing]. Tufts University Center for Drug Development. Nov 18, 2014. </a:t>
            </a:r>
            <a:r>
              <a:rPr lang="en-US" sz="1000" u="sng" dirty="0">
                <a:solidFill>
                  <a:srgbClr val="000000"/>
                </a:solidFill>
                <a:hlinkClick r:id="rId3"/>
              </a:rPr>
              <a:t>http://csdd.tufts.edu/files/uploads/Tufts_CSDD_briefing_on_RD_cost_study_-_Nov_18,_2014..pdf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u="sng" dirty="0">
                <a:solidFill>
                  <a:srgbClr val="000000"/>
                </a:solidFill>
                <a:hlinkClick r:id="rId4"/>
              </a:rPr>
              <a:t>http://csdd.tufts.edu/news/complete_story/cost_study_press_event_webcast</a:t>
            </a:r>
            <a:endParaRPr lang="en-US" sz="1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9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313764" y="1968500"/>
            <a:ext cx="6696635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1968500"/>
            <a:ext cx="685800" cy="2971800"/>
          </a:xfrm>
          <a:prstGeom prst="rect">
            <a:avLst/>
          </a:prstGeom>
          <a:solidFill>
            <a:srgbClr val="4FB6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352922" y="4419600"/>
            <a:ext cx="3581400" cy="0"/>
          </a:xfrm>
          <a:prstGeom prst="straightConnector1">
            <a:avLst/>
          </a:prstGeom>
          <a:ln w="50800" cmpd="sng">
            <a:solidFill>
              <a:srgbClr val="C5D689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29000" y="4419600"/>
            <a:ext cx="3581400" cy="0"/>
          </a:xfrm>
          <a:prstGeom prst="straightConnector1">
            <a:avLst/>
          </a:prstGeom>
          <a:ln w="50800" cmpd="sng">
            <a:solidFill>
              <a:srgbClr val="C5D689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763"/>
            <a:r>
              <a:rPr lang="en-US" sz="2600" dirty="0"/>
              <a:t>The New Drug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8F21C-09FC-437B-9BC0-AD95B98A81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4223" y="5928885"/>
            <a:ext cx="6504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ea typeface="ＭＳ Ｐゴシック" pitchFamily="34" charset="-128"/>
              </a:rPr>
              <a:t>http://www.fda.gov/Drugs/DevelopmentApprovalProcess/SmallBusinessAssistance/ucm053131.htm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1968500"/>
            <a:ext cx="381000" cy="2971800"/>
          </a:xfrm>
          <a:prstGeom prst="rect">
            <a:avLst/>
          </a:prstGeom>
          <a:solidFill>
            <a:srgbClr val="4FB6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968500"/>
            <a:ext cx="457200" cy="2971800"/>
          </a:xfrm>
          <a:prstGeom prst="rect">
            <a:avLst/>
          </a:prstGeom>
          <a:solidFill>
            <a:srgbClr val="4FB6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197100"/>
            <a:ext cx="1828800" cy="0"/>
          </a:xfrm>
          <a:prstGeom prst="straightConnector1">
            <a:avLst/>
          </a:prstGeom>
          <a:ln w="50800" cmpd="sng">
            <a:solidFill>
              <a:srgbClr val="89CBD4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79700" y="2501900"/>
            <a:ext cx="2257425" cy="0"/>
          </a:xfrm>
          <a:prstGeom prst="straightConnector1">
            <a:avLst/>
          </a:prstGeom>
          <a:ln w="50800" cmpd="sng">
            <a:solidFill>
              <a:srgbClr val="89CBD4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7296" y="3416300"/>
            <a:ext cx="5130304" cy="0"/>
          </a:xfrm>
          <a:prstGeom prst="straightConnector1">
            <a:avLst/>
          </a:prstGeom>
          <a:ln w="50800" cmpd="sng">
            <a:solidFill>
              <a:srgbClr val="D12232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62400" y="3721100"/>
            <a:ext cx="3405200" cy="0"/>
          </a:xfrm>
          <a:prstGeom prst="straightConnector1">
            <a:avLst/>
          </a:prstGeom>
          <a:ln w="50800" cmpd="sng">
            <a:solidFill>
              <a:srgbClr val="D12232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7600" y="4025900"/>
            <a:ext cx="3810000" cy="0"/>
          </a:xfrm>
          <a:prstGeom prst="straightConnector1">
            <a:avLst/>
          </a:prstGeom>
          <a:ln w="50800" cmpd="sng">
            <a:solidFill>
              <a:srgbClr val="D12232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5169" y="1471720"/>
            <a:ext cx="1233631" cy="539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ea typeface="ＭＳ Ｐゴシック" pitchFamily="34" charset="-128"/>
              </a:rPr>
              <a:t>Pre-Clinical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ea typeface="ＭＳ Ｐゴシック" pitchFamily="34" charset="-128"/>
              </a:rPr>
              <a:t>Research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05200" y="1666566"/>
            <a:ext cx="1587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ＭＳ Ｐゴシック" pitchFamily="34" charset="-128"/>
              </a:rPr>
              <a:t>Clinical Studies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14553" y="167253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ＭＳ Ｐゴシック" pitchFamily="34" charset="-128"/>
              </a:rPr>
              <a:t>NDA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97255" y="1672530"/>
            <a:ext cx="85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ＭＳ Ｐゴシック" pitchFamily="34" charset="-128"/>
              </a:rPr>
              <a:t>Review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2514600"/>
            <a:ext cx="1312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Synthesis and</a:t>
            </a:r>
          </a:p>
          <a:p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Purification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3200400"/>
            <a:ext cx="1348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Animal Testing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4503497"/>
            <a:ext cx="139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Institutional</a:t>
            </a:r>
          </a:p>
          <a:p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Review Boards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057275" y="2032198"/>
            <a:ext cx="304415" cy="307777"/>
            <a:chOff x="4709391" y="3398212"/>
            <a:chExt cx="304415" cy="307777"/>
          </a:xfrm>
        </p:grpSpPr>
        <p:sp>
          <p:nvSpPr>
            <p:cNvPr id="20" name="Oval 19"/>
            <p:cNvSpPr/>
            <p:nvPr/>
          </p:nvSpPr>
          <p:spPr>
            <a:xfrm>
              <a:off x="4724400" y="3429000"/>
              <a:ext cx="263236" cy="263236"/>
            </a:xfrm>
            <a:prstGeom prst="ellipse">
              <a:avLst/>
            </a:prstGeom>
            <a:solidFill>
              <a:srgbClr val="7870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09391" y="3398212"/>
              <a:ext cx="3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ea typeface="ＭＳ Ｐゴシック" pitchFamily="34" charset="-128"/>
                </a:rPr>
                <a:t>E</a:t>
              </a:r>
            </a:p>
          </p:txBody>
        </p:sp>
      </p:grpSp>
      <p:sp>
        <p:nvSpPr>
          <p:cNvPr id="29" name="Diamond 28"/>
          <p:cNvSpPr/>
          <p:nvPr/>
        </p:nvSpPr>
        <p:spPr>
          <a:xfrm>
            <a:off x="1453284" y="2056636"/>
            <a:ext cx="282575" cy="282575"/>
          </a:xfrm>
          <a:prstGeom prst="diamond">
            <a:avLst/>
          </a:prstGeom>
          <a:solidFill>
            <a:srgbClr val="FFE05E"/>
          </a:solidFill>
          <a:ln>
            <a:solidFill>
              <a:srgbClr val="7870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051300" y="1981200"/>
            <a:ext cx="0" cy="2971800"/>
          </a:xfrm>
          <a:prstGeom prst="line">
            <a:avLst/>
          </a:prstGeom>
          <a:ln w="25400" cap="rnd">
            <a:solidFill>
              <a:srgbClr val="787068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295525" y="2343150"/>
            <a:ext cx="304415" cy="307777"/>
            <a:chOff x="4709391" y="3398212"/>
            <a:chExt cx="304415" cy="307777"/>
          </a:xfrm>
        </p:grpSpPr>
        <p:sp>
          <p:nvSpPr>
            <p:cNvPr id="35" name="Oval 34"/>
            <p:cNvSpPr/>
            <p:nvPr/>
          </p:nvSpPr>
          <p:spPr>
            <a:xfrm>
              <a:off x="4724400" y="3429000"/>
              <a:ext cx="263236" cy="263236"/>
            </a:xfrm>
            <a:prstGeom prst="ellipse">
              <a:avLst/>
            </a:prstGeom>
            <a:solidFill>
              <a:srgbClr val="7870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09391" y="3398212"/>
              <a:ext cx="3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ea typeface="ＭＳ Ｐゴシック" pitchFamily="34" charset="-128"/>
                </a:rPr>
                <a:t>E</a:t>
              </a:r>
            </a:p>
          </p:txBody>
        </p:sp>
      </p:grpSp>
      <p:sp>
        <p:nvSpPr>
          <p:cNvPr id="41" name="Diamond 40"/>
          <p:cNvSpPr/>
          <p:nvPr/>
        </p:nvSpPr>
        <p:spPr>
          <a:xfrm>
            <a:off x="3111500" y="2667000"/>
            <a:ext cx="282575" cy="282575"/>
          </a:xfrm>
          <a:prstGeom prst="diamond">
            <a:avLst/>
          </a:prstGeom>
          <a:solidFill>
            <a:srgbClr val="FFE05E"/>
          </a:solidFill>
          <a:ln>
            <a:solidFill>
              <a:srgbClr val="7870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562600" y="2806700"/>
            <a:ext cx="1597025" cy="0"/>
          </a:xfrm>
          <a:prstGeom prst="straightConnector1">
            <a:avLst/>
          </a:prstGeom>
          <a:ln w="50800" cmpd="sng">
            <a:solidFill>
              <a:srgbClr val="C6E5DF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Diamond 41"/>
          <p:cNvSpPr/>
          <p:nvPr/>
        </p:nvSpPr>
        <p:spPr>
          <a:xfrm>
            <a:off x="6073775" y="2667000"/>
            <a:ext cx="282575" cy="282575"/>
          </a:xfrm>
          <a:prstGeom prst="diamond">
            <a:avLst/>
          </a:prstGeom>
          <a:solidFill>
            <a:srgbClr val="FFE05E"/>
          </a:solidFill>
          <a:ln>
            <a:solidFill>
              <a:srgbClr val="7870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Diamond 42"/>
          <p:cNvSpPr/>
          <p:nvPr/>
        </p:nvSpPr>
        <p:spPr>
          <a:xfrm>
            <a:off x="7175500" y="2667000"/>
            <a:ext cx="282575" cy="282575"/>
          </a:xfrm>
          <a:prstGeom prst="diamond">
            <a:avLst/>
          </a:prstGeom>
          <a:solidFill>
            <a:srgbClr val="FFE05E"/>
          </a:solidFill>
          <a:ln>
            <a:solidFill>
              <a:srgbClr val="7870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2806700"/>
            <a:ext cx="2270125" cy="0"/>
          </a:xfrm>
          <a:prstGeom prst="straightConnector1">
            <a:avLst/>
          </a:prstGeom>
          <a:ln w="50800" cmpd="sng">
            <a:solidFill>
              <a:srgbClr val="89CBD4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1200" y="1981200"/>
            <a:ext cx="0" cy="2971800"/>
          </a:xfrm>
          <a:prstGeom prst="line">
            <a:avLst/>
          </a:prstGeom>
          <a:ln w="25400" cap="rnd">
            <a:solidFill>
              <a:srgbClr val="787068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49825" y="1981200"/>
            <a:ext cx="0" cy="2971800"/>
          </a:xfrm>
          <a:prstGeom prst="line">
            <a:avLst/>
          </a:prstGeom>
          <a:ln w="25400" cap="rnd">
            <a:solidFill>
              <a:srgbClr val="787068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57200" y="3892425"/>
            <a:ext cx="2590800" cy="0"/>
          </a:xfrm>
          <a:prstGeom prst="straightConnector1">
            <a:avLst/>
          </a:prstGeom>
          <a:ln w="50800" cmpd="sng">
            <a:solidFill>
              <a:srgbClr val="95C07E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3651374" y="3562725"/>
            <a:ext cx="304415" cy="307777"/>
            <a:chOff x="4709391" y="3398212"/>
            <a:chExt cx="304415" cy="307777"/>
          </a:xfrm>
        </p:grpSpPr>
        <p:sp>
          <p:nvSpPr>
            <p:cNvPr id="54" name="Oval 53"/>
            <p:cNvSpPr/>
            <p:nvPr/>
          </p:nvSpPr>
          <p:spPr>
            <a:xfrm>
              <a:off x="4724400" y="3429000"/>
              <a:ext cx="263236" cy="263236"/>
            </a:xfrm>
            <a:prstGeom prst="ellipse">
              <a:avLst/>
            </a:prstGeom>
            <a:solidFill>
              <a:srgbClr val="7870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09391" y="3398212"/>
              <a:ext cx="3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ea typeface="ＭＳ Ｐゴシック" pitchFamily="34" charset="-128"/>
                </a:rPr>
                <a:t>E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57200" y="4419600"/>
            <a:ext cx="3581400" cy="0"/>
          </a:xfrm>
          <a:prstGeom prst="straightConnector1">
            <a:avLst/>
          </a:prstGeom>
          <a:ln w="50800" cmpd="sng">
            <a:solidFill>
              <a:srgbClr val="95C07E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Diamond 59"/>
          <p:cNvSpPr/>
          <p:nvPr/>
        </p:nvSpPr>
        <p:spPr>
          <a:xfrm rot="2700000">
            <a:off x="6218272" y="4587001"/>
            <a:ext cx="282575" cy="282575"/>
          </a:xfrm>
          <a:prstGeom prst="diamond">
            <a:avLst/>
          </a:prstGeom>
          <a:solidFill>
            <a:srgbClr val="C2A67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Diamond 60"/>
          <p:cNvSpPr/>
          <p:nvPr/>
        </p:nvSpPr>
        <p:spPr>
          <a:xfrm rot="2700000">
            <a:off x="7100054" y="4587002"/>
            <a:ext cx="282575" cy="282575"/>
          </a:xfrm>
          <a:prstGeom prst="diamond">
            <a:avLst/>
          </a:prstGeom>
          <a:solidFill>
            <a:srgbClr val="C2A67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>
            <a:off x="5906244" y="5004300"/>
            <a:ext cx="228600" cy="197069"/>
          </a:xfrm>
          <a:prstGeom prst="triangle">
            <a:avLst/>
          </a:prstGeom>
          <a:solidFill>
            <a:srgbClr val="E68137"/>
          </a:solidFill>
          <a:ln>
            <a:solidFill>
              <a:srgbClr val="7870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" name="Isosceles Triangle 62"/>
          <p:cNvSpPr/>
          <p:nvPr/>
        </p:nvSpPr>
        <p:spPr>
          <a:xfrm>
            <a:off x="6590556" y="5004300"/>
            <a:ext cx="228600" cy="197069"/>
          </a:xfrm>
          <a:prstGeom prst="triangle">
            <a:avLst/>
          </a:prstGeom>
          <a:solidFill>
            <a:srgbClr val="E68137"/>
          </a:solidFill>
          <a:ln>
            <a:solidFill>
              <a:srgbClr val="7870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Isosceles Triangle 63"/>
          <p:cNvSpPr/>
          <p:nvPr/>
        </p:nvSpPr>
        <p:spPr>
          <a:xfrm>
            <a:off x="6896844" y="5004300"/>
            <a:ext cx="228600" cy="197069"/>
          </a:xfrm>
          <a:prstGeom prst="triangle">
            <a:avLst/>
          </a:prstGeom>
          <a:solidFill>
            <a:srgbClr val="E68137"/>
          </a:solidFill>
          <a:ln>
            <a:solidFill>
              <a:srgbClr val="7870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2057400" y="5004300"/>
            <a:ext cx="228600" cy="197069"/>
          </a:xfrm>
          <a:prstGeom prst="triangle">
            <a:avLst/>
          </a:prstGeom>
          <a:solidFill>
            <a:srgbClr val="E68137"/>
          </a:solidFill>
          <a:ln>
            <a:solidFill>
              <a:srgbClr val="7870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2531" y="3640326"/>
            <a:ext cx="10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Short-Term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8304" y="4159875"/>
            <a:ext cx="976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Long-Term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86394" y="1942350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Phase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82826" y="2247150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Phase 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84774" y="2553450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Phase 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67782" y="3161550"/>
            <a:ext cx="2652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Accelerated Development/Review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72000" y="3467850"/>
            <a:ext cx="1227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Treatment IND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09356" y="3764925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Parallel Track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02792" y="5158101"/>
            <a:ext cx="93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IND</a:t>
            </a:r>
          </a:p>
          <a:p>
            <a:pPr algn="ctr"/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Submitted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34000" y="5158101"/>
            <a:ext cx="93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NDA</a:t>
            </a:r>
          </a:p>
          <a:p>
            <a:pPr algn="r"/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Submitted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91403" y="5158101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Review</a:t>
            </a:r>
          </a:p>
          <a:p>
            <a:pPr algn="ctr"/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Decision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7004174" y="5130300"/>
            <a:ext cx="304800" cy="127500"/>
          </a:xfrm>
          <a:prstGeom prst="line">
            <a:avLst/>
          </a:prstGeom>
          <a:ln w="25400" cap="rnd">
            <a:solidFill>
              <a:srgbClr val="787068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265392" y="5158101"/>
            <a:ext cx="1480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Sponsor answers</a:t>
            </a:r>
          </a:p>
          <a:p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any questions</a:t>
            </a:r>
          </a:p>
          <a:p>
            <a:r>
              <a:rPr lang="en-US" sz="1200" b="1" dirty="0">
                <a:solidFill>
                  <a:srgbClr val="787068"/>
                </a:solidFill>
                <a:ea typeface="ＭＳ Ｐゴシック" pitchFamily="34" charset="-128"/>
              </a:rPr>
              <a:t>from review</a:t>
            </a:r>
          </a:p>
        </p:txBody>
      </p:sp>
      <p:sp>
        <p:nvSpPr>
          <p:cNvPr id="84" name="Diamond 83"/>
          <p:cNvSpPr/>
          <p:nvPr/>
        </p:nvSpPr>
        <p:spPr>
          <a:xfrm rot="2700000">
            <a:off x="7715878" y="2560935"/>
            <a:ext cx="282575" cy="282575"/>
          </a:xfrm>
          <a:prstGeom prst="diamond">
            <a:avLst/>
          </a:prstGeom>
          <a:solidFill>
            <a:srgbClr val="4FB6C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5" name="Diamond 84"/>
          <p:cNvSpPr/>
          <p:nvPr/>
        </p:nvSpPr>
        <p:spPr>
          <a:xfrm rot="2700000">
            <a:off x="7715880" y="2069442"/>
            <a:ext cx="282575" cy="282575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7687306" y="3123614"/>
            <a:ext cx="263236" cy="263236"/>
          </a:xfrm>
          <a:prstGeom prst="ellipse">
            <a:avLst/>
          </a:prstGeom>
          <a:solidFill>
            <a:srgbClr val="78706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72297" y="3092826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a typeface="ＭＳ Ｐゴシック" pitchFamily="34" charset="-128"/>
              </a:rPr>
              <a:t>E</a:t>
            </a:r>
          </a:p>
        </p:txBody>
      </p:sp>
      <p:sp>
        <p:nvSpPr>
          <p:cNvPr id="89" name="Diamond 88"/>
          <p:cNvSpPr/>
          <p:nvPr/>
        </p:nvSpPr>
        <p:spPr>
          <a:xfrm>
            <a:off x="7681258" y="3702238"/>
            <a:ext cx="282575" cy="282575"/>
          </a:xfrm>
          <a:prstGeom prst="diamond">
            <a:avLst/>
          </a:prstGeom>
          <a:solidFill>
            <a:srgbClr val="FFE05E"/>
          </a:solidFill>
          <a:ln>
            <a:solidFill>
              <a:srgbClr val="7870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Diamond 89"/>
          <p:cNvSpPr/>
          <p:nvPr/>
        </p:nvSpPr>
        <p:spPr>
          <a:xfrm rot="2700000">
            <a:off x="7715879" y="4440583"/>
            <a:ext cx="282575" cy="282575"/>
          </a:xfrm>
          <a:prstGeom prst="diamond">
            <a:avLst/>
          </a:prstGeom>
          <a:solidFill>
            <a:srgbClr val="C2A67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44122" y="2064871"/>
            <a:ext cx="10231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ea typeface="ＭＳ Ｐゴシック" pitchFamily="34" charset="-128"/>
              </a:rPr>
              <a:t>Industry Time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944122" y="2590800"/>
            <a:ext cx="77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ea typeface="ＭＳ Ｐゴシック" pitchFamily="34" charset="-128"/>
              </a:rPr>
              <a:t>FDA Time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946527" y="3110774"/>
            <a:ext cx="1021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ea typeface="ＭＳ Ｐゴシック" pitchFamily="34" charset="-128"/>
              </a:rPr>
              <a:t>Early Access:</a:t>
            </a:r>
          </a:p>
          <a:p>
            <a:r>
              <a:rPr lang="en-US" sz="1000" b="1" dirty="0">
                <a:solidFill>
                  <a:srgbClr val="000000"/>
                </a:solidFill>
                <a:ea typeface="ＭＳ Ｐゴシック" pitchFamily="34" charset="-128"/>
              </a:rPr>
              <a:t>Subpart 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46527" y="3703916"/>
            <a:ext cx="10054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ea typeface="ＭＳ Ｐゴシック" pitchFamily="34" charset="-128"/>
              </a:rPr>
              <a:t>Sponsor/FDA</a:t>
            </a:r>
          </a:p>
          <a:p>
            <a:r>
              <a:rPr lang="en-US" sz="1000" b="1" dirty="0">
                <a:solidFill>
                  <a:srgbClr val="000000"/>
                </a:solidFill>
                <a:ea typeface="ＭＳ Ｐゴシック" pitchFamily="34" charset="-128"/>
              </a:rPr>
              <a:t>Meetings</a:t>
            </a:r>
          </a:p>
          <a:p>
            <a:r>
              <a:rPr lang="en-US" sz="1000" b="1" dirty="0">
                <a:solidFill>
                  <a:srgbClr val="000000"/>
                </a:solidFill>
                <a:ea typeface="ＭＳ Ｐゴシック" pitchFamily="34" charset="-128"/>
              </a:rPr>
              <a:t>Encouraged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944122" y="4447994"/>
            <a:ext cx="918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ea typeface="ＭＳ Ｐゴシック" pitchFamily="34" charset="-128"/>
              </a:rPr>
              <a:t>Advisory</a:t>
            </a:r>
          </a:p>
          <a:p>
            <a:r>
              <a:rPr lang="en-US" sz="1000" b="1" dirty="0">
                <a:solidFill>
                  <a:srgbClr val="000000"/>
                </a:solidFill>
                <a:ea typeface="ＭＳ Ｐゴシック" pitchFamily="34" charset="-128"/>
              </a:rPr>
              <a:t>Committees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590116" y="1981200"/>
            <a:ext cx="1447800" cy="2971800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76869" y="1757861"/>
            <a:ext cx="1441574" cy="3790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Curved Connector 18"/>
          <p:cNvCxnSpPr>
            <a:endCxn id="33" idx="1"/>
          </p:cNvCxnSpPr>
          <p:nvPr/>
        </p:nvCxnSpPr>
        <p:spPr>
          <a:xfrm>
            <a:off x="3089804" y="5324587"/>
            <a:ext cx="367369" cy="30263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57173" y="5496415"/>
            <a:ext cx="1999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Ligurino" panose="02000503030000020003" pitchFamily="2" charset="0"/>
              </a:rPr>
              <a:t>Effective use to accelerated PoC</a:t>
            </a:r>
          </a:p>
        </p:txBody>
      </p:sp>
    </p:spTree>
    <p:extLst>
      <p:ext uri="{BB962C8B-B14F-4D97-AF65-F5344CB8AC3E}">
        <p14:creationId xmlns:p14="http://schemas.microsoft.com/office/powerpoint/2010/main" val="26072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338" y="217846"/>
            <a:ext cx="9032739" cy="612873"/>
            <a:chOff x="67075" y="-175438"/>
            <a:chExt cx="9032739" cy="612873"/>
          </a:xfrm>
        </p:grpSpPr>
        <p:sp>
          <p:nvSpPr>
            <p:cNvPr id="2063" name="Text Box 51"/>
            <p:cNvSpPr txBox="1">
              <a:spLocks noChangeArrowheads="1"/>
            </p:cNvSpPr>
            <p:nvPr/>
          </p:nvSpPr>
          <p:spPr bwMode="auto">
            <a:xfrm>
              <a:off x="67075" y="-162640"/>
              <a:ext cx="3886200" cy="600075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marL="623888" indent="4763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404040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2pPr>
              <a:lvl3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3pPr>
              <a:lvl4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4pPr>
              <a:lvl5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9pPr>
            </a:lstStyle>
            <a:p>
              <a:pPr marL="347663" indent="0"/>
              <a:r>
                <a:rPr lang="en-US" altLang="en-US" dirty="0"/>
                <a:t>Target selection &amp; </a:t>
              </a:r>
            </a:p>
            <a:p>
              <a:pPr marL="347663" indent="0"/>
              <a:r>
                <a:rPr lang="en-US" altLang="en-US" dirty="0"/>
                <a:t>validation</a:t>
              </a:r>
            </a:p>
          </p:txBody>
        </p:sp>
        <p:sp>
          <p:nvSpPr>
            <p:cNvPr id="2064" name="Text Box 52"/>
            <p:cNvSpPr txBox="1">
              <a:spLocks noChangeArrowheads="1"/>
            </p:cNvSpPr>
            <p:nvPr/>
          </p:nvSpPr>
          <p:spPr bwMode="auto">
            <a:xfrm>
              <a:off x="3865962" y="-151630"/>
              <a:ext cx="2047875" cy="34766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623888" indent="4763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404040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2pPr>
              <a:lvl3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3pPr>
              <a:lvl4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4pPr>
              <a:lvl5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9pPr>
            </a:lstStyle>
            <a:p>
              <a:pPr marL="168275"/>
              <a:r>
                <a:rPr lang="en-US" altLang="en-US" dirty="0"/>
                <a:t>Discovery</a:t>
              </a:r>
            </a:p>
          </p:txBody>
        </p:sp>
        <p:sp>
          <p:nvSpPr>
            <p:cNvPr id="2065" name="Text Box 53"/>
            <p:cNvSpPr txBox="1">
              <a:spLocks noChangeArrowheads="1"/>
            </p:cNvSpPr>
            <p:nvPr/>
          </p:nvSpPr>
          <p:spPr bwMode="auto">
            <a:xfrm>
              <a:off x="6699514" y="-175438"/>
              <a:ext cx="2400300" cy="39211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168275" indent="4763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404040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2pPr>
              <a:lvl3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3pPr>
              <a:lvl4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4pPr>
              <a:lvl5pPr marL="623888" indent="-623888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404040"/>
                  </a:solidFill>
                  <a:latin typeface="Arial" pitchFamily="-112" charset="0"/>
                  <a:ea typeface="ＭＳ Ｐゴシック" charset="0"/>
                  <a:cs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bg1"/>
                  </a:solidFill>
                  <a:latin typeface="Arial" pitchFamily="-112" charset="0"/>
                </a:defRPr>
              </a:lvl9pPr>
            </a:lstStyle>
            <a:p>
              <a:pPr marL="0" indent="0"/>
              <a:r>
                <a:rPr lang="en-US" altLang="en-US" dirty="0"/>
                <a:t>Development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094" y="1154569"/>
            <a:ext cx="8486851" cy="4797322"/>
            <a:chOff x="493094" y="1154569"/>
            <a:chExt cx="8486851" cy="4797322"/>
          </a:xfrm>
        </p:grpSpPr>
        <p:grpSp>
          <p:nvGrpSpPr>
            <p:cNvPr id="217147" name="Group 59"/>
            <p:cNvGrpSpPr>
              <a:grpSpLocks/>
            </p:cNvGrpSpPr>
            <p:nvPr/>
          </p:nvGrpSpPr>
          <p:grpSpPr bwMode="auto">
            <a:xfrm>
              <a:off x="6753402" y="1183144"/>
              <a:ext cx="2058987" cy="1504951"/>
              <a:chOff x="4256" y="709"/>
              <a:chExt cx="1297" cy="948"/>
            </a:xfrm>
          </p:grpSpPr>
          <p:sp>
            <p:nvSpPr>
              <p:cNvPr id="2111" name="Rectangle 7"/>
              <p:cNvSpPr>
                <a:spLocks noChangeArrowheads="1"/>
              </p:cNvSpPr>
              <p:nvPr/>
            </p:nvSpPr>
            <p:spPr bwMode="auto">
              <a:xfrm>
                <a:off x="4256" y="709"/>
                <a:ext cx="1297" cy="9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wrap="none" anchor="ctr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12" name="Text Box 8"/>
              <p:cNvSpPr txBox="1">
                <a:spLocks noChangeArrowheads="1"/>
              </p:cNvSpPr>
              <p:nvPr/>
            </p:nvSpPr>
            <p:spPr bwMode="auto">
              <a:xfrm>
                <a:off x="4557" y="1192"/>
                <a:ext cx="82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folHlink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n-GB" sz="1400" dirty="0">
                    <a:solidFill>
                      <a:schemeClr val="tx2"/>
                    </a:solidFill>
                  </a:rPr>
                  <a:t>Drug Candidate</a:t>
                </a:r>
              </a:p>
              <a:p>
                <a:pPr algn="ctr"/>
                <a:r>
                  <a:rPr lang="en-GB" altLang="en-GB" sz="1100" dirty="0">
                    <a:solidFill>
                      <a:schemeClr val="tx2"/>
                    </a:solidFill>
                  </a:rPr>
                  <a:t>safety testing</a:t>
                </a:r>
                <a:endParaRPr lang="en-GB" altLang="en-GB" sz="20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113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57"/>
              <a:stretch>
                <a:fillRect/>
              </a:stretch>
            </p:blipFill>
            <p:spPr bwMode="auto">
              <a:xfrm>
                <a:off x="4721" y="805"/>
                <a:ext cx="513" cy="3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7142" name="Group 54"/>
            <p:cNvGrpSpPr>
              <a:grpSpLocks/>
            </p:cNvGrpSpPr>
            <p:nvPr/>
          </p:nvGrpSpPr>
          <p:grpSpPr bwMode="auto">
            <a:xfrm>
              <a:off x="493888" y="1154569"/>
              <a:ext cx="2166938" cy="1530350"/>
              <a:chOff x="313" y="556"/>
              <a:chExt cx="1365" cy="964"/>
            </a:xfrm>
            <a:effectLst/>
          </p:grpSpPr>
          <p:sp>
            <p:nvSpPr>
              <p:cNvPr id="2105" name="Rectangle 13"/>
              <p:cNvSpPr>
                <a:spLocks noChangeArrowheads="1"/>
              </p:cNvSpPr>
              <p:nvPr/>
            </p:nvSpPr>
            <p:spPr bwMode="auto">
              <a:xfrm>
                <a:off x="313" y="556"/>
                <a:ext cx="1365" cy="9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wrap="none" anchor="ctr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06" name="Text Box 14"/>
              <p:cNvSpPr txBox="1">
                <a:spLocks noChangeArrowheads="1"/>
              </p:cNvSpPr>
              <p:nvPr/>
            </p:nvSpPr>
            <p:spPr bwMode="auto">
              <a:xfrm>
                <a:off x="449" y="1104"/>
                <a:ext cx="1125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folHlink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n-GB" sz="1500" dirty="0">
                    <a:solidFill>
                      <a:schemeClr val="tx2"/>
                    </a:solidFill>
                  </a:rPr>
                  <a:t>Studies of</a:t>
                </a:r>
                <a:br>
                  <a:rPr lang="en-GB" altLang="en-GB" sz="1500" dirty="0">
                    <a:solidFill>
                      <a:schemeClr val="tx2"/>
                    </a:solidFill>
                  </a:rPr>
                </a:br>
                <a:r>
                  <a:rPr lang="en-GB" altLang="en-GB" sz="1500" dirty="0">
                    <a:solidFill>
                      <a:schemeClr val="tx2"/>
                    </a:solidFill>
                  </a:rPr>
                  <a:t>Disease Mechanisms</a:t>
                </a:r>
              </a:p>
            </p:txBody>
          </p:sp>
          <p:pic>
            <p:nvPicPr>
              <p:cNvPr id="2107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43"/>
              <a:stretch>
                <a:fillRect/>
              </a:stretch>
            </p:blipFill>
            <p:spPr bwMode="auto">
              <a:xfrm>
                <a:off x="848" y="586"/>
                <a:ext cx="294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7152" name="Group 64"/>
            <p:cNvGrpSpPr>
              <a:grpSpLocks/>
            </p:cNvGrpSpPr>
            <p:nvPr/>
          </p:nvGrpSpPr>
          <p:grpSpPr bwMode="auto">
            <a:xfrm>
              <a:off x="6000933" y="1791158"/>
              <a:ext cx="682626" cy="3455990"/>
              <a:chOff x="3782" y="1092"/>
              <a:chExt cx="430" cy="2177"/>
            </a:xfrm>
          </p:grpSpPr>
          <p:sp>
            <p:nvSpPr>
              <p:cNvPr id="2102" name="Line 16"/>
              <p:cNvSpPr>
                <a:spLocks noChangeShapeType="1"/>
              </p:cNvSpPr>
              <p:nvPr/>
            </p:nvSpPr>
            <p:spPr bwMode="auto">
              <a:xfrm flipV="1">
                <a:off x="3782" y="3261"/>
                <a:ext cx="269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3" name="Line 17"/>
              <p:cNvSpPr>
                <a:spLocks noChangeShapeType="1"/>
              </p:cNvSpPr>
              <p:nvPr/>
            </p:nvSpPr>
            <p:spPr bwMode="auto">
              <a:xfrm flipV="1">
                <a:off x="4043" y="1106"/>
                <a:ext cx="0" cy="21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4" name="Line 18"/>
              <p:cNvSpPr>
                <a:spLocks noChangeShapeType="1"/>
              </p:cNvSpPr>
              <p:nvPr/>
            </p:nvSpPr>
            <p:spPr bwMode="auto">
              <a:xfrm flipV="1">
                <a:off x="4037" y="1092"/>
                <a:ext cx="175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7151" name="Group 63"/>
            <p:cNvGrpSpPr>
              <a:grpSpLocks/>
            </p:cNvGrpSpPr>
            <p:nvPr/>
          </p:nvGrpSpPr>
          <p:grpSpPr bwMode="auto">
            <a:xfrm>
              <a:off x="2508424" y="1421269"/>
              <a:ext cx="1139825" cy="3983038"/>
              <a:chOff x="1582" y="859"/>
              <a:chExt cx="718" cy="2509"/>
            </a:xfrm>
          </p:grpSpPr>
          <p:sp>
            <p:nvSpPr>
              <p:cNvPr id="2096" name="Line 20"/>
              <p:cNvSpPr>
                <a:spLocks noChangeShapeType="1"/>
              </p:cNvSpPr>
              <p:nvPr/>
            </p:nvSpPr>
            <p:spPr bwMode="auto">
              <a:xfrm>
                <a:off x="1717" y="859"/>
                <a:ext cx="288" cy="1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97" name="Line 21"/>
              <p:cNvSpPr>
                <a:spLocks noChangeShapeType="1"/>
              </p:cNvSpPr>
              <p:nvPr/>
            </p:nvSpPr>
            <p:spPr bwMode="auto">
              <a:xfrm>
                <a:off x="1582" y="2183"/>
                <a:ext cx="458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98" name="Line 22"/>
              <p:cNvSpPr>
                <a:spLocks noChangeShapeType="1"/>
              </p:cNvSpPr>
              <p:nvPr/>
            </p:nvSpPr>
            <p:spPr bwMode="auto">
              <a:xfrm flipV="1">
                <a:off x="1720" y="2278"/>
                <a:ext cx="292" cy="10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0" name="Line 24"/>
              <p:cNvSpPr>
                <a:spLocks noChangeShapeType="1"/>
              </p:cNvSpPr>
              <p:nvPr/>
            </p:nvSpPr>
            <p:spPr bwMode="auto">
              <a:xfrm flipV="1">
                <a:off x="2116" y="905"/>
                <a:ext cx="0" cy="12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" name="Line 25"/>
              <p:cNvSpPr>
                <a:spLocks noChangeShapeType="1"/>
              </p:cNvSpPr>
              <p:nvPr/>
            </p:nvSpPr>
            <p:spPr bwMode="auto">
              <a:xfrm>
                <a:off x="2104" y="902"/>
                <a:ext cx="196" cy="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091" name="Group 60"/>
            <p:cNvGrpSpPr>
              <a:grpSpLocks/>
            </p:cNvGrpSpPr>
            <p:nvPr/>
          </p:nvGrpSpPr>
          <p:grpSpPr bwMode="auto">
            <a:xfrm>
              <a:off x="6751815" y="2769054"/>
              <a:ext cx="2058988" cy="1570036"/>
              <a:chOff x="4255" y="1708"/>
              <a:chExt cx="1297" cy="989"/>
            </a:xfrm>
          </p:grpSpPr>
          <p:sp>
            <p:nvSpPr>
              <p:cNvPr id="2093" name="Rectangle 2"/>
              <p:cNvSpPr>
                <a:spLocks noChangeArrowheads="1"/>
              </p:cNvSpPr>
              <p:nvPr/>
            </p:nvSpPr>
            <p:spPr bwMode="auto">
              <a:xfrm>
                <a:off x="4255" y="1708"/>
                <a:ext cx="1297" cy="9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wrap="none" anchor="ctr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pic>
            <p:nvPicPr>
              <p:cNvPr id="2094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2" y="1803"/>
                <a:ext cx="598" cy="4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folHlink"/>
                      </a:outerShdw>
                    </a:effectLst>
                  </a14:hiddenEffects>
                </a:ext>
              </a:extLst>
            </p:spPr>
          </p:pic>
          <p:sp>
            <p:nvSpPr>
              <p:cNvPr id="2095" name="Text Box 4"/>
              <p:cNvSpPr txBox="1">
                <a:spLocks noChangeArrowheads="1"/>
              </p:cNvSpPr>
              <p:nvPr/>
            </p:nvSpPr>
            <p:spPr bwMode="auto">
              <a:xfrm>
                <a:off x="4543" y="2256"/>
                <a:ext cx="83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folHlink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n-GB" sz="1400" dirty="0">
                    <a:solidFill>
                      <a:schemeClr val="tx2"/>
                    </a:solidFill>
                  </a:rPr>
                  <a:t>Human Studies </a:t>
                </a:r>
              </a:p>
              <a:p>
                <a:pPr algn="ctr"/>
                <a:r>
                  <a:rPr lang="en-GB" altLang="en-GB" sz="1100" dirty="0">
                    <a:solidFill>
                      <a:schemeClr val="tx2"/>
                    </a:solidFill>
                  </a:rPr>
                  <a:t>Phases I,II, III</a:t>
                </a:r>
                <a:endParaRPr lang="en-GB" altLang="en-GB" sz="20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17144" name="Group 56"/>
            <p:cNvGrpSpPr>
              <a:grpSpLocks/>
            </p:cNvGrpSpPr>
            <p:nvPr/>
          </p:nvGrpSpPr>
          <p:grpSpPr bwMode="auto">
            <a:xfrm>
              <a:off x="3762552" y="1186319"/>
              <a:ext cx="2063750" cy="1517652"/>
              <a:chOff x="2372" y="711"/>
              <a:chExt cx="1300" cy="956"/>
            </a:xfrm>
          </p:grpSpPr>
          <p:sp>
            <p:nvSpPr>
              <p:cNvPr id="2088" name="Rectangle 29"/>
              <p:cNvSpPr>
                <a:spLocks noChangeArrowheads="1"/>
              </p:cNvSpPr>
              <p:nvPr/>
            </p:nvSpPr>
            <p:spPr bwMode="auto">
              <a:xfrm>
                <a:off x="2372" y="711"/>
                <a:ext cx="1300" cy="94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wrap="none" anchor="ctr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089" name="Text Box 30"/>
              <p:cNvSpPr txBox="1">
                <a:spLocks noChangeArrowheads="1"/>
              </p:cNvSpPr>
              <p:nvPr/>
            </p:nvSpPr>
            <p:spPr bwMode="auto">
              <a:xfrm>
                <a:off x="2408" y="1153"/>
                <a:ext cx="1214" cy="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folHlink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n-GB" sz="1400" dirty="0">
                    <a:solidFill>
                      <a:schemeClr val="tx2"/>
                    </a:solidFill>
                  </a:rPr>
                  <a:t>Target</a:t>
                </a:r>
              </a:p>
              <a:p>
                <a:pPr algn="ctr"/>
                <a:r>
                  <a:rPr lang="en-GB" altLang="en-GB" sz="1100" dirty="0">
                    <a:solidFill>
                      <a:schemeClr val="tx2"/>
                    </a:solidFill>
                  </a:rPr>
                  <a:t>receptor; ion channel; transporter;</a:t>
                </a:r>
                <a:br>
                  <a:rPr lang="en-GB" altLang="en-GB" sz="1100" dirty="0">
                    <a:solidFill>
                      <a:schemeClr val="tx2"/>
                    </a:solidFill>
                  </a:rPr>
                </a:br>
                <a:r>
                  <a:rPr lang="en-GB" altLang="en-GB" sz="1100" dirty="0">
                    <a:solidFill>
                      <a:schemeClr val="tx2"/>
                    </a:solidFill>
                  </a:rPr>
                  <a:t>enzyme; signalling molecule</a:t>
                </a:r>
              </a:p>
            </p:txBody>
          </p:sp>
          <p:pic>
            <p:nvPicPr>
              <p:cNvPr id="2090" name="Picture 3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" y="739"/>
                <a:ext cx="336" cy="4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84" name="Group 57"/>
            <p:cNvGrpSpPr>
              <a:grpSpLocks/>
            </p:cNvGrpSpPr>
            <p:nvPr/>
          </p:nvGrpSpPr>
          <p:grpSpPr bwMode="auto">
            <a:xfrm>
              <a:off x="3778425" y="2771066"/>
              <a:ext cx="2070100" cy="1554163"/>
              <a:chOff x="2382" y="1817"/>
              <a:chExt cx="1304" cy="979"/>
            </a:xfrm>
          </p:grpSpPr>
          <p:sp>
            <p:nvSpPr>
              <p:cNvPr id="2085" name="Rectangle 27"/>
              <p:cNvSpPr>
                <a:spLocks noChangeArrowheads="1"/>
              </p:cNvSpPr>
              <p:nvPr/>
            </p:nvSpPr>
            <p:spPr bwMode="auto">
              <a:xfrm>
                <a:off x="2382" y="1817"/>
                <a:ext cx="1296" cy="9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wrap="none" anchor="ctr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086" name="Text Box 28"/>
              <p:cNvSpPr txBox="1">
                <a:spLocks noChangeArrowheads="1"/>
              </p:cNvSpPr>
              <p:nvPr/>
            </p:nvSpPr>
            <p:spPr bwMode="auto">
              <a:xfrm>
                <a:off x="2398" y="2295"/>
                <a:ext cx="1288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folHlink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1"/>
                <a:r>
                  <a:rPr lang="en-GB" altLang="en-GB" sz="1200" dirty="0">
                    <a:solidFill>
                      <a:schemeClr val="tx2"/>
                    </a:solidFill>
                  </a:rPr>
                  <a:t>Lead Search</a:t>
                </a:r>
                <a:endParaRPr lang="en-GB" altLang="en-GB" sz="1300" dirty="0">
                  <a:solidFill>
                    <a:schemeClr val="tx2"/>
                  </a:solidFill>
                </a:endParaRPr>
              </a:p>
              <a:p>
                <a:r>
                  <a:rPr lang="en-GB" altLang="en-GB" sz="1000" dirty="0">
                    <a:solidFill>
                      <a:schemeClr val="tx2"/>
                    </a:solidFill>
                  </a:rPr>
                  <a:t>-Develop assays (use of automation)</a:t>
                </a:r>
              </a:p>
              <a:p>
                <a:r>
                  <a:rPr lang="en-GB" altLang="en-GB" sz="1000" dirty="0">
                    <a:solidFill>
                      <a:schemeClr val="tx2"/>
                    </a:solidFill>
                  </a:rPr>
                  <a:t> -Chemical diversity</a:t>
                </a:r>
              </a:p>
              <a:p>
                <a:r>
                  <a:rPr lang="en-GB" altLang="en-GB" sz="1000" dirty="0">
                    <a:solidFill>
                      <a:schemeClr val="tx2"/>
                    </a:solidFill>
                  </a:rPr>
                  <a:t>-Highly iterative process</a:t>
                </a:r>
              </a:p>
            </p:txBody>
          </p:sp>
          <p:pic>
            <p:nvPicPr>
              <p:cNvPr id="2087" name="Picture 3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" y="1894"/>
                <a:ext cx="594" cy="52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7127" name="Group 39"/>
            <p:cNvGrpSpPr>
              <a:grpSpLocks/>
            </p:cNvGrpSpPr>
            <p:nvPr/>
          </p:nvGrpSpPr>
          <p:grpSpPr bwMode="auto">
            <a:xfrm>
              <a:off x="505918" y="2769195"/>
              <a:ext cx="2168096" cy="1568451"/>
              <a:chOff x="412" y="1956"/>
              <a:chExt cx="1480" cy="988"/>
            </a:xfrm>
          </p:grpSpPr>
          <p:sp>
            <p:nvSpPr>
              <p:cNvPr id="2080" name="Rectangle 40"/>
              <p:cNvSpPr>
                <a:spLocks noChangeArrowheads="1"/>
              </p:cNvSpPr>
              <p:nvPr/>
            </p:nvSpPr>
            <p:spPr bwMode="auto">
              <a:xfrm>
                <a:off x="412" y="1956"/>
                <a:ext cx="1480" cy="9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wrap="none" anchor="ctr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pic>
            <p:nvPicPr>
              <p:cNvPr id="2081" name="Picture 4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" y="1988"/>
                <a:ext cx="520" cy="68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2" name="Text Box 42"/>
              <p:cNvSpPr txBox="1">
                <a:spLocks noChangeArrowheads="1"/>
              </p:cNvSpPr>
              <p:nvPr/>
            </p:nvSpPr>
            <p:spPr bwMode="auto">
              <a:xfrm>
                <a:off x="572" y="2631"/>
                <a:ext cx="1074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folHlink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n-GB" sz="1500" dirty="0">
                    <a:solidFill>
                      <a:schemeClr val="tx2"/>
                    </a:solidFill>
                  </a:rPr>
                  <a:t>Molecular Studies</a:t>
                </a:r>
                <a:endParaRPr lang="en-GB" altLang="en-GB" sz="24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067" name="Group 61"/>
            <p:cNvGrpSpPr>
              <a:grpSpLocks/>
            </p:cNvGrpSpPr>
            <p:nvPr/>
          </p:nvGrpSpPr>
          <p:grpSpPr bwMode="auto">
            <a:xfrm>
              <a:off x="6762927" y="4429583"/>
              <a:ext cx="2058988" cy="1492250"/>
              <a:chOff x="4262" y="2754"/>
              <a:chExt cx="1297" cy="940"/>
            </a:xfrm>
          </p:grpSpPr>
          <p:sp>
            <p:nvSpPr>
              <p:cNvPr id="2068" name="Rectangle 33"/>
              <p:cNvSpPr>
                <a:spLocks noChangeArrowheads="1"/>
              </p:cNvSpPr>
              <p:nvPr/>
            </p:nvSpPr>
            <p:spPr bwMode="auto">
              <a:xfrm>
                <a:off x="4262" y="2754"/>
                <a:ext cx="1297" cy="9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wrap="none" anchor="ctr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069" name="Text Box 34"/>
              <p:cNvSpPr txBox="1">
                <a:spLocks noChangeArrowheads="1"/>
              </p:cNvSpPr>
              <p:nvPr/>
            </p:nvSpPr>
            <p:spPr bwMode="auto">
              <a:xfrm>
                <a:off x="4559" y="3237"/>
                <a:ext cx="85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folHlink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GB" altLang="en-GB" sz="1400" dirty="0">
                    <a:solidFill>
                      <a:schemeClr val="tx2"/>
                    </a:solidFill>
                  </a:rPr>
                  <a:t>Drug Approval</a:t>
                </a:r>
              </a:p>
              <a:p>
                <a:pPr algn="ctr"/>
                <a:r>
                  <a:rPr lang="en-GB" altLang="en-GB" sz="1400" dirty="0">
                    <a:solidFill>
                      <a:schemeClr val="tx2"/>
                    </a:solidFill>
                  </a:rPr>
                  <a:t>and Registration</a:t>
                </a:r>
              </a:p>
            </p:txBody>
          </p:sp>
          <p:sp>
            <p:nvSpPr>
              <p:cNvPr id="2070" name="Oval 48"/>
              <p:cNvSpPr>
                <a:spLocks noChangeArrowheads="1"/>
              </p:cNvSpPr>
              <p:nvPr/>
            </p:nvSpPr>
            <p:spPr bwMode="auto">
              <a:xfrm>
                <a:off x="4842" y="2936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071" name="Line 49"/>
              <p:cNvSpPr>
                <a:spLocks noChangeShapeType="1"/>
              </p:cNvSpPr>
              <p:nvPr/>
            </p:nvSpPr>
            <p:spPr bwMode="auto">
              <a:xfrm>
                <a:off x="4986" y="293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Line 50"/>
              <p:cNvSpPr>
                <a:spLocks noChangeShapeType="1"/>
              </p:cNvSpPr>
              <p:nvPr/>
            </p:nvSpPr>
            <p:spPr bwMode="auto">
              <a:xfrm rot="16200000">
                <a:off x="4986" y="295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493094" y="4439003"/>
              <a:ext cx="2174876" cy="1512888"/>
              <a:chOff x="496094" y="4381397"/>
              <a:chExt cx="2174876" cy="1512888"/>
            </a:xfrm>
          </p:grpSpPr>
          <p:grpSp>
            <p:nvGrpSpPr>
              <p:cNvPr id="217143" name="Group 55"/>
              <p:cNvGrpSpPr>
                <a:grpSpLocks/>
              </p:cNvGrpSpPr>
              <p:nvPr/>
            </p:nvGrpSpPr>
            <p:grpSpPr bwMode="auto">
              <a:xfrm>
                <a:off x="496094" y="4381397"/>
                <a:ext cx="2174876" cy="1512888"/>
                <a:chOff x="320" y="2709"/>
                <a:chExt cx="1370" cy="953"/>
              </a:xfrm>
            </p:grpSpPr>
            <p:sp>
              <p:nvSpPr>
                <p:cNvPr id="2108" name="Rectangle 10"/>
                <p:cNvSpPr>
                  <a:spLocks noChangeArrowheads="1"/>
                </p:cNvSpPr>
                <p:nvPr/>
              </p:nvSpPr>
              <p:spPr bwMode="auto">
                <a:xfrm>
                  <a:off x="320" y="2709"/>
                  <a:ext cx="1370" cy="9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>
                  <a:lvl1pPr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210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44" y="2718"/>
                  <a:ext cx="1047" cy="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folHlink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GB" altLang="en-GB" sz="1500" dirty="0">
                      <a:solidFill>
                        <a:schemeClr val="tx2"/>
                      </a:solidFill>
                    </a:rPr>
                    <a:t>Animal Studies</a:t>
                  </a:r>
                </a:p>
                <a:p>
                  <a:r>
                    <a:rPr lang="en-GB" altLang="en-GB" sz="1100" dirty="0">
                      <a:solidFill>
                        <a:schemeClr val="tx2"/>
                      </a:solidFill>
                    </a:rPr>
                    <a:t>- relevant species </a:t>
                  </a:r>
                </a:p>
                <a:p>
                  <a:r>
                    <a:rPr lang="en-GB" altLang="en-GB" sz="1100" dirty="0">
                      <a:solidFill>
                        <a:schemeClr val="tx2"/>
                      </a:solidFill>
                    </a:rPr>
                    <a:t>- transgenic KO/KI  mice</a:t>
                  </a:r>
                </a:p>
                <a:p>
                  <a:r>
                    <a:rPr lang="en-GB" altLang="en-GB" sz="1100" dirty="0">
                      <a:solidFill>
                        <a:schemeClr val="tx2"/>
                      </a:solidFill>
                    </a:rPr>
                    <a:t>- conditional KOs</a:t>
                  </a:r>
                </a:p>
                <a:p>
                  <a:r>
                    <a:rPr lang="en-GB" altLang="en-GB" sz="1100" dirty="0">
                      <a:solidFill>
                        <a:schemeClr val="tx2"/>
                      </a:solidFill>
                    </a:rPr>
                    <a:t>- agonists/antagonists</a:t>
                  </a:r>
                </a:p>
                <a:p>
                  <a:r>
                    <a:rPr lang="en-GB" altLang="en-GB" sz="1100" dirty="0">
                      <a:solidFill>
                        <a:schemeClr val="tx2"/>
                      </a:solidFill>
                    </a:rPr>
                    <a:t>- antibodies</a:t>
                  </a:r>
                </a:p>
                <a:p>
                  <a:r>
                    <a:rPr lang="en-GB" altLang="en-GB" sz="1100" dirty="0">
                      <a:solidFill>
                        <a:schemeClr val="tx2"/>
                      </a:solidFill>
                    </a:rPr>
                    <a:t>- antisense</a:t>
                  </a:r>
                </a:p>
                <a:p>
                  <a:r>
                    <a:rPr lang="en-GB" altLang="en-GB" sz="1100" dirty="0">
                      <a:solidFill>
                        <a:schemeClr val="tx2"/>
                      </a:solidFill>
                    </a:rPr>
                    <a:t>- RNAi</a:t>
                  </a:r>
                </a:p>
              </p:txBody>
            </p:sp>
          </p:grpSp>
          <p:pic>
            <p:nvPicPr>
              <p:cNvPr id="68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18"/>
              <a:stretch>
                <a:fillRect/>
              </a:stretch>
            </p:blipFill>
            <p:spPr bwMode="auto">
              <a:xfrm>
                <a:off x="1568451" y="5164963"/>
                <a:ext cx="815975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2711882" y="4404329"/>
              <a:ext cx="3148311" cy="1517622"/>
              <a:chOff x="2714882" y="4346723"/>
              <a:chExt cx="3148311" cy="1517622"/>
            </a:xfrm>
          </p:grpSpPr>
          <p:grpSp>
            <p:nvGrpSpPr>
              <p:cNvPr id="217158" name="Group 70"/>
              <p:cNvGrpSpPr>
                <a:grpSpLocks/>
              </p:cNvGrpSpPr>
              <p:nvPr/>
            </p:nvGrpSpPr>
            <p:grpSpPr bwMode="auto">
              <a:xfrm>
                <a:off x="2714882" y="4346723"/>
                <a:ext cx="3138494" cy="1517622"/>
                <a:chOff x="1774" y="2950"/>
                <a:chExt cx="2007" cy="1652"/>
              </a:xfrm>
            </p:grpSpPr>
            <p:grpSp>
              <p:nvGrpSpPr>
                <p:cNvPr id="2076" name="Group 58"/>
                <p:cNvGrpSpPr>
                  <a:grpSpLocks/>
                </p:cNvGrpSpPr>
                <p:nvPr/>
              </p:nvGrpSpPr>
              <p:grpSpPr bwMode="auto">
                <a:xfrm>
                  <a:off x="2469" y="2950"/>
                  <a:ext cx="1312" cy="1652"/>
                  <a:chOff x="2469" y="2950"/>
                  <a:chExt cx="1312" cy="1652"/>
                </a:xfrm>
              </p:grpSpPr>
              <p:sp>
                <p:nvSpPr>
                  <p:cNvPr id="2077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2983"/>
                    <a:ext cx="1312" cy="161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</p:spPr>
                <p:txBody>
                  <a:bodyPr wrap="none" anchor="ctr"/>
                  <a:lstStyle>
                    <a:lvl1pPr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dirty="0"/>
                  </a:p>
                </p:txBody>
              </p:sp>
              <p:sp>
                <p:nvSpPr>
                  <p:cNvPr id="207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9" y="2950"/>
                    <a:ext cx="1222" cy="15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folHlink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/>
                    <a:endParaRPr lang="en-GB" altLang="en-GB" sz="1200" dirty="0">
                      <a:solidFill>
                        <a:schemeClr val="tx2"/>
                      </a:solidFill>
                    </a:endParaRPr>
                  </a:p>
                  <a:p>
                    <a:pPr algn="ctr"/>
                    <a:r>
                      <a:rPr lang="en-GB" altLang="en-GB" sz="1200" dirty="0">
                        <a:solidFill>
                          <a:schemeClr val="tx2"/>
                        </a:solidFill>
                      </a:rPr>
                      <a:t>Lead optimization</a:t>
                    </a:r>
                  </a:p>
                  <a:p>
                    <a:r>
                      <a:rPr lang="en-GB" altLang="en-GB" sz="1000" dirty="0">
                        <a:solidFill>
                          <a:schemeClr val="tx2"/>
                        </a:solidFill>
                      </a:rPr>
                      <a:t>-selectivity </a:t>
                    </a:r>
                  </a:p>
                  <a:p>
                    <a:r>
                      <a:rPr lang="en-GB" altLang="en-GB" sz="1000" dirty="0">
                        <a:solidFill>
                          <a:schemeClr val="tx2"/>
                        </a:solidFill>
                      </a:rPr>
                      <a:t>-efficacy in animal models</a:t>
                    </a:r>
                  </a:p>
                  <a:p>
                    <a:r>
                      <a:rPr lang="en-GB" altLang="en-GB" sz="1000" dirty="0">
                        <a:solidFill>
                          <a:schemeClr val="tx2"/>
                        </a:solidFill>
                      </a:rPr>
                      <a:t>-tolerability: AEs mechanism-  </a:t>
                    </a:r>
                  </a:p>
                  <a:p>
                    <a:r>
                      <a:rPr lang="en-GB" altLang="en-GB" sz="1000" dirty="0">
                        <a:solidFill>
                          <a:schemeClr val="tx2"/>
                        </a:solidFill>
                      </a:rPr>
                      <a:t> based or structure-based?</a:t>
                    </a:r>
                    <a:br>
                      <a:rPr lang="en-GB" altLang="en-GB" sz="1000" dirty="0">
                        <a:solidFill>
                          <a:schemeClr val="tx2"/>
                        </a:solidFill>
                      </a:rPr>
                    </a:br>
                    <a:r>
                      <a:rPr lang="en-GB" altLang="en-GB" sz="1000" dirty="0">
                        <a:solidFill>
                          <a:schemeClr val="tx2"/>
                        </a:solidFill>
                      </a:rPr>
                      <a:t>-pharmacokinetics</a:t>
                    </a:r>
                  </a:p>
                  <a:p>
                    <a:r>
                      <a:rPr lang="en-GB" altLang="en-GB" sz="1000" dirty="0">
                        <a:solidFill>
                          <a:schemeClr val="tx2"/>
                        </a:solidFill>
                      </a:rPr>
                      <a:t>-highly iterative process</a:t>
                    </a:r>
                  </a:p>
                </p:txBody>
              </p:sp>
            </p:grpSp>
            <p:sp>
              <p:nvSpPr>
                <p:cNvPr id="2074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4" y="4386"/>
                  <a:ext cx="592" cy="14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69" name="Picture 3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180" y="5139364"/>
                <a:ext cx="608013" cy="66521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011821" y="1626989"/>
              <a:ext cx="2968124" cy="3499534"/>
              <a:chOff x="6011821" y="1626989"/>
              <a:chExt cx="2968124" cy="3499534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8979945" y="1651485"/>
                <a:ext cx="0" cy="347503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>
                <a:off x="6011821" y="1626989"/>
                <a:ext cx="0" cy="347503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itle 2"/>
          <p:cNvSpPr>
            <a:spLocks noGrp="1"/>
          </p:cNvSpPr>
          <p:nvPr>
            <p:ph type="title"/>
          </p:nvPr>
        </p:nvSpPr>
        <p:spPr>
          <a:xfrm>
            <a:off x="793927" y="2554746"/>
            <a:ext cx="8001000" cy="89255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4763"/>
            <a:r>
              <a:rPr lang="en-US" sz="2600" dirty="0">
                <a:solidFill>
                  <a:srgbClr val="FF0000"/>
                </a:solidFill>
              </a:rPr>
              <a:t>Mapping Product Development Stages</a:t>
            </a:r>
          </a:p>
        </p:txBody>
      </p:sp>
    </p:spTree>
    <p:extLst>
      <p:ext uri="{BB962C8B-B14F-4D97-AF65-F5344CB8AC3E}">
        <p14:creationId xmlns:p14="http://schemas.microsoft.com/office/powerpoint/2010/main" val="1996597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84" y="0"/>
            <a:ext cx="8229600" cy="685800"/>
          </a:xfr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4763"/>
            <a:r>
              <a:rPr lang="en-US" altLang="en-US" sz="2600" dirty="0"/>
              <a:t>Target Selection &amp; Validation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72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/>
              <a:t>Define the unmet medical need (disease)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/>
              <a:t>Understand the molecular mechanism of the disease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/>
              <a:t>Identify a therapeutic target in that pathway (e.g. gene, key enzyme, receptor, ion-channel, nuclear receptor)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/>
              <a:t>Demonstrate that target is relevant to disease mechanism using genetics, animal models, lead compounds, antibodies, RNAi, etc.</a:t>
            </a:r>
          </a:p>
        </p:txBody>
      </p:sp>
    </p:spTree>
    <p:extLst>
      <p:ext uri="{BB962C8B-B14F-4D97-AF65-F5344CB8AC3E}">
        <p14:creationId xmlns:p14="http://schemas.microsoft.com/office/powerpoint/2010/main" val="20822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0632" y="152400"/>
            <a:ext cx="8229600" cy="685800"/>
          </a:xfr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4763"/>
            <a:r>
              <a:rPr lang="en-US" altLang="en-US" sz="2600" dirty="0"/>
              <a:t>Discovery through Nonclinical Development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632" y="1371600"/>
            <a:ext cx="8686800" cy="47244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dirty="0"/>
              <a:t>Develop an assay to evaluate activity of compounds on the target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dirty="0"/>
              <a:t>		</a:t>
            </a:r>
            <a:r>
              <a:rPr lang="en-US" altLang="en-US" sz="1600" dirty="0"/>
              <a:t>- </a:t>
            </a:r>
            <a:r>
              <a:rPr lang="en-US" altLang="en-US" sz="1600" i="1" dirty="0"/>
              <a:t>in vitro</a:t>
            </a:r>
            <a:r>
              <a:rPr lang="en-US" altLang="en-US" sz="1600" dirty="0"/>
              <a:t> (e.g. enzyme assay)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1600" dirty="0"/>
              <a:t>		- </a:t>
            </a:r>
            <a:r>
              <a:rPr lang="en-US" altLang="en-US" sz="1600" i="1" dirty="0"/>
              <a:t>in vivo</a:t>
            </a:r>
            <a:r>
              <a:rPr lang="en-US" altLang="en-US" sz="1600" dirty="0"/>
              <a:t> (animal model or pharmacodynamic assay)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800" dirty="0"/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dirty="0"/>
              <a:t>Identify a lead compound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600" dirty="0">
                <a:ea typeface="ＭＳ Ｐゴシック" charset="0"/>
                <a:cs typeface="ＭＳ Ｐゴシック" charset="0"/>
              </a:rPr>
              <a:t>screen collection of compounds (“compound library”)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600" dirty="0">
                <a:ea typeface="ＭＳ Ｐゴシック" charset="0"/>
                <a:cs typeface="ＭＳ Ｐゴシック" charset="0"/>
              </a:rPr>
              <a:t>compound from published literature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600" dirty="0">
                <a:ea typeface="ＭＳ Ｐゴシック" charset="0"/>
                <a:cs typeface="ＭＳ Ｐゴシック" charset="0"/>
              </a:rPr>
              <a:t>screen Natural Products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600" dirty="0">
                <a:ea typeface="ＭＳ Ｐゴシック" charset="0"/>
                <a:cs typeface="ＭＳ Ｐゴシック" charset="0"/>
              </a:rPr>
              <a:t>structure-based design (“rational drug design”)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endParaRPr lang="en-US" altLang="en-US" sz="8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dirty="0"/>
              <a:t>Optimize to give a “proof-of-concept” molecule—one that shows efficacy in an animal disease model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dirty="0"/>
              <a:t>Optimize to give drug-like properties—pharmacokinetics, metabolism, off-target activities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dirty="0"/>
              <a:t>Safety assessment, Preclinical Candidate!!!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Symbol" panose="05050102010706020507" pitchFamily="18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88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xternal presentation template_Teal_201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External presentation template_Teal_201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5269</TotalTime>
  <Words>798</Words>
  <Application>Microsoft Office PowerPoint</Application>
  <PresentationFormat>On-screen Show (4:3)</PresentationFormat>
  <Paragraphs>224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9_Custom Design</vt:lpstr>
      <vt:lpstr>1_External presentation template_Teal_2013</vt:lpstr>
      <vt:lpstr>12_External presentation template_Teal_2013</vt:lpstr>
      <vt:lpstr>Considerations for Successful Biopharmaceutical Product Development: Discovery to Proof of Concept  -A Panel Discussion   </vt:lpstr>
      <vt:lpstr>Session Objectives</vt:lpstr>
      <vt:lpstr>Expertise and credentials</vt:lpstr>
      <vt:lpstr>Core service areas</vt:lpstr>
      <vt:lpstr>New Drug and Biologics Approvals and Research and Development Spending</vt:lpstr>
      <vt:lpstr>The New Drug Development Process</vt:lpstr>
      <vt:lpstr>Mapping Product Development Stages</vt:lpstr>
      <vt:lpstr>Target Selection &amp; Validation</vt:lpstr>
      <vt:lpstr>Discovery through Nonclinical Development</vt:lpstr>
      <vt:lpstr>Drug Product Design</vt:lpstr>
      <vt:lpstr>PowerPoint Presentation</vt:lpstr>
      <vt:lpstr>Clinical Development</vt:lpstr>
      <vt:lpstr>Clinical Development</vt:lpstr>
      <vt:lpstr>Developmental Clinical Pharmacology:  Emphasis on PoC</vt:lpstr>
      <vt:lpstr>Discussion</vt:lpstr>
    </vt:vector>
  </TitlesOfParts>
  <Company>Cardinal Health,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Trials: Challenges and Opportunities</dc:title>
  <dc:creator>Putuvakkat, Deepashikha</dc:creator>
  <cp:lastModifiedBy>events</cp:lastModifiedBy>
  <cp:revision>59</cp:revision>
  <cp:lastPrinted>2017-09-25T13:48:10Z</cp:lastPrinted>
  <dcterms:created xsi:type="dcterms:W3CDTF">2015-11-05T17:01:41Z</dcterms:created>
  <dcterms:modified xsi:type="dcterms:W3CDTF">2017-10-11T17:12:15Z</dcterms:modified>
</cp:coreProperties>
</file>